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tags/tag6.xml" ContentType="application/vnd.openxmlformats-officedocument.presentationml.tags+xml"/>
  <Override PartName="/ppt/notesSlides/notesSlide9.xml" ContentType="application/vnd.openxmlformats-officedocument.presentationml.notesSlide+xml"/>
  <Override PartName="/ppt/tags/tag7.xml" ContentType="application/vnd.openxmlformats-officedocument.presentationml.tags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12192000" cy="6858000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ison Hartless" initials="AH" lastIdx="5" clrIdx="0">
    <p:extLst>
      <p:ext uri="{19B8F6BF-5375-455C-9EA6-DF929625EA0E}">
        <p15:presenceInfo xmlns:p15="http://schemas.microsoft.com/office/powerpoint/2012/main" userId="S-1-5-21-727111382-2679057588-3102552147-16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987E"/>
    <a:srgbClr val="FDA14F"/>
    <a:srgbClr val="C57A5A"/>
    <a:srgbClr val="E1F3FD"/>
    <a:srgbClr val="08981A"/>
    <a:srgbClr val="EE2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96323" autoAdjust="0"/>
  </p:normalViewPr>
  <p:slideViewPr>
    <p:cSldViewPr snapToGrid="0">
      <p:cViewPr>
        <p:scale>
          <a:sx n="100" d="100"/>
          <a:sy n="100" d="100"/>
        </p:scale>
        <p:origin x="61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08-4F04-B021-5A044E68BC2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08-4F04-B021-5A044E68BC2B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08-4F04-B021-5A044E68BC2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$59,101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308-4F04-B021-5A044E68BC2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2400" b="1">
                        <a:solidFill>
                          <a:schemeClr val="tx1"/>
                        </a:solidFill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$84,363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0308-4F04-B021-5A044E68BC2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$201,471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308-4F04-B021-5A044E68BC2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0277520964733E-3"/>
                  <c:y val="9.99260914584940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$301,392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308-4F04-B021-5A044E68BC2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Mild</c:v>
                </c:pt>
                <c:pt idx="1">
                  <c:v>Moderate</c:v>
                </c:pt>
                <c:pt idx="2">
                  <c:v>Severe                                     (On-demand treatment)</c:v>
                </c:pt>
                <c:pt idx="3">
                  <c:v>Severe                                  (Prophylaxis)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59101</c:v>
                </c:pt>
                <c:pt idx="1">
                  <c:v>84363</c:v>
                </c:pt>
                <c:pt idx="2">
                  <c:v>201471</c:v>
                </c:pt>
                <c:pt idx="3">
                  <c:v>301392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0308-4F04-B021-5A044E68BC2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2"/>
        <c:axId val="356394344"/>
        <c:axId val="356389640"/>
      </c:barChart>
      <c:catAx>
        <c:axId val="3563943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356389640"/>
        <c:crosses val="autoZero"/>
        <c:auto val="1"/>
        <c:lblAlgn val="ctr"/>
        <c:lblOffset val="100"/>
        <c:noMultiLvlLbl val="0"/>
      </c:catAx>
      <c:valAx>
        <c:axId val="35638964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356394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n-lt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$42,167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FFF-4A35-BF4F-F80B9201507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$62,780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FFF-4A35-BF4F-F80B9201507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$159,761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FFF-4A35-BF4F-F80B9201507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$275,324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FFF-4A35-BF4F-F80B92015077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$721,603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FFF-4A35-BF4F-F80B9201507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Mild</c:v>
                </c:pt>
                <c:pt idx="1">
                  <c:v>Moderate</c:v>
                </c:pt>
                <c:pt idx="2">
                  <c:v>Severe
(episodic)</c:v>
                </c:pt>
                <c:pt idx="3">
                  <c:v>Severe
(prophylaxis)</c:v>
                </c:pt>
                <c:pt idx="4">
                  <c:v>Inhibitor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42167</c:v>
                </c:pt>
                <c:pt idx="1">
                  <c:v>62780</c:v>
                </c:pt>
                <c:pt idx="2">
                  <c:v>159761</c:v>
                </c:pt>
                <c:pt idx="3">
                  <c:v>275324</c:v>
                </c:pt>
                <c:pt idx="4">
                  <c:v>721603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FFF-4A35-BF4F-F80B92015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395520"/>
        <c:axId val="356390424"/>
      </c:barChart>
      <c:catAx>
        <c:axId val="356395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56390424"/>
        <c:crosses val="autoZero"/>
        <c:auto val="1"/>
        <c:lblAlgn val="ctr"/>
        <c:lblOffset val="100"/>
        <c:noMultiLvlLbl val="0"/>
      </c:catAx>
      <c:valAx>
        <c:axId val="356390424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35639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+mn-lt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="1" dirty="0">
                <a:effectLst/>
              </a:rPr>
              <a:t>Mortality</a:t>
            </a:r>
            <a:r>
              <a:rPr lang="en-US" sz="2400" b="1" baseline="30000" dirty="0">
                <a:effectLst/>
              </a:rPr>
              <a:t>1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45480939882514687"/>
          <c:y val="1.5831323093567222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9344102820480774"/>
          <c:y val="0.10685452673264546"/>
          <c:w val="0.77603966170895311"/>
          <c:h val="0.718872480150023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0D2-4FA5-930D-1EEB90C997C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0D2-4FA5-930D-1EEB90C997C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 b="1" dirty="0"/>
                      <a:t>1</a:t>
                    </a:r>
                    <a:r>
                      <a:rPr lang="en-US" sz="1800" dirty="0"/>
                      <a:t>.0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0D2-4FA5-930D-1EEB90C997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fld id="{86F50712-D95D-4F24-B7A2-3A7771012538}" type="VALUE">
                      <a:rPr lang="en-US" sz="1800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0D2-4FA5-930D-1EEB90C997C8}"/>
                </c:ex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HTC</c:v>
                </c:pt>
                <c:pt idx="1">
                  <c:v>Other Source of Care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D2-4FA5-930D-1EEB90C997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0903176"/>
        <c:axId val="500906704"/>
      </c:barChart>
      <c:catAx>
        <c:axId val="5009031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00906704"/>
        <c:crosses val="autoZero"/>
        <c:auto val="1"/>
        <c:lblAlgn val="ctr"/>
        <c:lblOffset val="100"/>
        <c:noMultiLvlLbl val="0"/>
      </c:catAx>
      <c:valAx>
        <c:axId val="500906704"/>
        <c:scaling>
          <c:orientation val="minMax"/>
          <c:max val="2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dirty="0">
                    <a:effectLst/>
                  </a:rPr>
                  <a:t>Relative Risk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00903176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 b="1" dirty="0">
                <a:effectLst/>
              </a:rPr>
              <a:t>Hospitalization</a:t>
            </a:r>
            <a:r>
              <a:rPr lang="en-US" sz="2400" b="1" baseline="30000" dirty="0">
                <a:effectLst/>
              </a:rPr>
              <a:t>2</a:t>
            </a:r>
            <a:endParaRPr lang="en-US" sz="2400" dirty="0">
              <a:effectLst/>
            </a:endParaRPr>
          </a:p>
        </c:rich>
      </c:tx>
      <c:layout>
        <c:manualLayout>
          <c:xMode val="edge"/>
          <c:yMode val="edge"/>
          <c:x val="0.35339174984298133"/>
          <c:y val="4.02414486921529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499223534353305"/>
          <c:y val="0.12663888844880306"/>
          <c:w val="0.74745925650579614"/>
          <c:h val="0.7008459153873370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1"/>
            <c:invertIfNegative val="0"/>
            <c:bubble3D val="0"/>
            <c:spPr>
              <a:solidFill>
                <a:schemeClr val="accent3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C31-4CA5-BB85-869E5BB3141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="1" dirty="0"/>
                      <a:t>1</a:t>
                    </a:r>
                    <a:r>
                      <a:rPr lang="en-US" dirty="0"/>
                      <a:t>.0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C31-4CA5-BB85-869E5BB3141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HTC</c:v>
                </c:pt>
                <c:pt idx="1">
                  <c:v>Other Source of Care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</c:v>
                </c:pt>
                <c:pt idx="1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C31-4CA5-BB85-869E5BB314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00903568"/>
        <c:axId val="500902784"/>
      </c:barChart>
      <c:catAx>
        <c:axId val="500903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00902784"/>
        <c:crosses val="autoZero"/>
        <c:auto val="1"/>
        <c:lblAlgn val="ctr"/>
        <c:lblOffset val="100"/>
        <c:noMultiLvlLbl val="0"/>
      </c:catAx>
      <c:valAx>
        <c:axId val="500902784"/>
        <c:scaling>
          <c:orientation val="minMax"/>
          <c:max val="2"/>
        </c:scaling>
        <c:delete val="0"/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="1" dirty="0">
                    <a:effectLst/>
                  </a:rPr>
                  <a:t>Relative Risk</a:t>
                </a:r>
                <a:endParaRPr lang="en-US" dirty="0">
                  <a:effectLst/>
                </a:endParaRP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00903568"/>
        <c:crosses val="autoZero"/>
        <c:crossBetween val="between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 of Centers Using 340B Program Income for </a:t>
            </a:r>
          </a:p>
          <a:p>
            <a:pPr>
              <a:defRPr/>
            </a:pPr>
            <a:r>
              <a:rPr lang="en-US" dirty="0"/>
              <a:t>90%-100% of Care Coordination Services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[90%-100%]</c:v>
                </c:pt>
              </c:strCache>
            </c:strRef>
          </c:tx>
          <c:spPr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47C-434C-867F-E575F40D2E2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accen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47C-434C-867F-E575F40D2E2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solidFill>
                  <a:schemeClr val="accen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47C-434C-867F-E575F40D2E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Telephone Triage</c:v>
                </c:pt>
                <c:pt idx="1">
                  <c:v>Medical Care Coordination</c:v>
                </c:pt>
                <c:pt idx="2">
                  <c:v>Case Management and Psychosocial Services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47C-434C-867F-E575F40D2E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2002632"/>
        <c:axId val="502003024"/>
      </c:barChart>
      <c:catAx>
        <c:axId val="502002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003024"/>
        <c:crosses val="autoZero"/>
        <c:auto val="1"/>
        <c:lblAlgn val="ctr"/>
        <c:lblOffset val="100"/>
        <c:noMultiLvlLbl val="0"/>
      </c:catAx>
      <c:valAx>
        <c:axId val="502003024"/>
        <c:scaling>
          <c:orientation val="minMax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% of HTCs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0026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084344925634"/>
          <c:y val="7.2117996902203593E-2"/>
          <c:w val="0.62295203066721927"/>
          <c:h val="0.727564236101741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Encounters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Hematologist</c:v>
                </c:pt>
                <c:pt idx="1">
                  <c:v>PA/NP</c:v>
                </c:pt>
                <c:pt idx="2">
                  <c:v>Nurse</c:v>
                </c:pt>
                <c:pt idx="3">
                  <c:v>Social Worker</c:v>
                </c:pt>
                <c:pt idx="4">
                  <c:v>PT</c:v>
                </c:pt>
                <c:pt idx="5">
                  <c:v>Orthopedist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10800</c:v>
                </c:pt>
                <c:pt idx="1">
                  <c:v>4400</c:v>
                </c:pt>
                <c:pt idx="2">
                  <c:v>12600</c:v>
                </c:pt>
                <c:pt idx="3">
                  <c:v>7440</c:v>
                </c:pt>
                <c:pt idx="4">
                  <c:v>3120</c:v>
                </c:pt>
                <c:pt idx="5">
                  <c:v>960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D7-49C9-B0DA-70ECB5E34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1999496"/>
        <c:axId val="50200341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% HTCs with Non-Billable Services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Hematologist</c:v>
                </c:pt>
                <c:pt idx="1">
                  <c:v>PA/NP</c:v>
                </c:pt>
                <c:pt idx="2">
                  <c:v>Nurse</c:v>
                </c:pt>
                <c:pt idx="3">
                  <c:v>Social Worker</c:v>
                </c:pt>
                <c:pt idx="4">
                  <c:v>PT</c:v>
                </c:pt>
                <c:pt idx="5">
                  <c:v>Orthopedist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0.03</c:v>
                </c:pt>
                <c:pt idx="1">
                  <c:v>0.37</c:v>
                </c:pt>
                <c:pt idx="2">
                  <c:v>0.6</c:v>
                </c:pt>
                <c:pt idx="3">
                  <c:v>0.9</c:v>
                </c:pt>
                <c:pt idx="4">
                  <c:v>0.62</c:v>
                </c:pt>
                <c:pt idx="5">
                  <c:v>0.22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1D7-49C9-B0DA-70ECB5E34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997928"/>
        <c:axId val="502003808"/>
      </c:lineChart>
      <c:catAx>
        <c:axId val="50199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2003416"/>
        <c:crosses val="autoZero"/>
        <c:auto val="1"/>
        <c:lblAlgn val="ctr"/>
        <c:lblOffset val="100"/>
        <c:noMultiLvlLbl val="0"/>
      </c:catAx>
      <c:valAx>
        <c:axId val="502003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99496"/>
        <c:crosses val="autoZero"/>
        <c:crossBetween val="between"/>
      </c:valAx>
      <c:valAx>
        <c:axId val="502003808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97928"/>
        <c:crosses val="max"/>
        <c:crossBetween val="between"/>
      </c:valAx>
      <c:catAx>
        <c:axId val="5019979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20038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2803346456692917"/>
          <c:y val="0.228337389971559"/>
          <c:w val="0.16901947782842935"/>
          <c:h val="0.198667407835157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9C5BB1-E973-466B-9B16-733845799B8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0498E18-73C0-4705-A04E-C8BED615319B}">
      <dgm:prSet custT="1"/>
      <dgm:spPr/>
      <dgm:t>
        <a:bodyPr/>
        <a:lstStyle/>
        <a:p>
          <a:pPr rtl="0"/>
          <a:r>
            <a:rPr lang="en-US" sz="3200" dirty="0"/>
            <a:t>≥80% of the costs of hemophilia care are attributed to the cost of factor product</a:t>
          </a:r>
          <a:r>
            <a:rPr lang="en-US" sz="3200" baseline="30000" dirty="0"/>
            <a:t>1,2</a:t>
          </a:r>
          <a:r>
            <a:rPr lang="en-US" sz="3200" dirty="0"/>
            <a:t> </a:t>
          </a:r>
        </a:p>
      </dgm:t>
    </dgm:pt>
    <dgm:pt modelId="{B538A1A3-1DDC-4D31-96C5-02EB87B22372}" type="parTrans" cxnId="{471AC4B6-3C66-497F-A27E-6CB64FCF875E}">
      <dgm:prSet/>
      <dgm:spPr/>
      <dgm:t>
        <a:bodyPr/>
        <a:lstStyle/>
        <a:p>
          <a:endParaRPr lang="en-US"/>
        </a:p>
      </dgm:t>
    </dgm:pt>
    <dgm:pt modelId="{AEB0695E-36D8-48CD-B9DB-AF17270E94E2}" type="sibTrans" cxnId="{471AC4B6-3C66-497F-A27E-6CB64FCF875E}">
      <dgm:prSet/>
      <dgm:spPr/>
      <dgm:t>
        <a:bodyPr/>
        <a:lstStyle/>
        <a:p>
          <a:endParaRPr lang="en-US"/>
        </a:p>
      </dgm:t>
    </dgm:pt>
    <dgm:pt modelId="{6BB95C7A-E55B-40ED-8E94-C8578C55D0F9}">
      <dgm:prSet custT="1"/>
      <dgm:spPr>
        <a:solidFill>
          <a:schemeClr val="accent2"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0"/>
          <a:r>
            <a:rPr lang="en-US" sz="2400" dirty="0"/>
            <a:t>Average annual cost of factor therapy is ~$161,000/patient, with costs increasing with disease severity, comorbidities, and/or inhibitors</a:t>
          </a:r>
          <a:r>
            <a:rPr lang="en-US" sz="2400" baseline="30000" dirty="0"/>
            <a:t>3,4</a:t>
          </a:r>
          <a:endParaRPr lang="en-US" sz="2400" dirty="0"/>
        </a:p>
      </dgm:t>
    </dgm:pt>
    <dgm:pt modelId="{95B414C2-D383-4765-A28E-B19EE30CC493}" type="parTrans" cxnId="{266FEE00-8AB5-4D56-8437-ED811785DB4B}">
      <dgm:prSet/>
      <dgm:spPr/>
      <dgm:t>
        <a:bodyPr/>
        <a:lstStyle/>
        <a:p>
          <a:endParaRPr lang="en-US"/>
        </a:p>
      </dgm:t>
    </dgm:pt>
    <dgm:pt modelId="{30E26A97-EB24-42A2-9BD9-9C5A37786F5A}" type="sibTrans" cxnId="{266FEE00-8AB5-4D56-8437-ED811785DB4B}">
      <dgm:prSet/>
      <dgm:spPr/>
      <dgm:t>
        <a:bodyPr/>
        <a:lstStyle/>
        <a:p>
          <a:endParaRPr lang="en-US"/>
        </a:p>
      </dgm:t>
    </dgm:pt>
    <dgm:pt modelId="{9BFFCE3B-DC9D-42C1-BE4A-2814E123013A}">
      <dgm:prSet/>
      <dgm:spPr>
        <a:solidFill>
          <a:schemeClr val="accent2"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0"/>
          <a:r>
            <a:rPr lang="en-US" sz="2200" b="1" i="1" dirty="0"/>
            <a:t>Disease Severity:</a:t>
          </a:r>
          <a:r>
            <a:rPr lang="en-US" sz="2200" dirty="0"/>
            <a:t> Average annual clotting factor costs increase among those with mild ($59,101), moderate ($84,363), and severe ($201,471 on demand and $301,392 prophylaxis) disease</a:t>
          </a:r>
        </a:p>
      </dgm:t>
    </dgm:pt>
    <dgm:pt modelId="{D7C5BCDA-106D-474B-85A7-34AA1E8B1A68}" type="parTrans" cxnId="{4EBC5914-8DBA-44D6-875E-DA25CE40CCD5}">
      <dgm:prSet/>
      <dgm:spPr/>
      <dgm:t>
        <a:bodyPr/>
        <a:lstStyle/>
        <a:p>
          <a:endParaRPr lang="en-US"/>
        </a:p>
      </dgm:t>
    </dgm:pt>
    <dgm:pt modelId="{D110610A-6CAB-4AC8-8D81-20A7B0A89EE5}" type="sibTrans" cxnId="{4EBC5914-8DBA-44D6-875E-DA25CE40CCD5}">
      <dgm:prSet/>
      <dgm:spPr/>
      <dgm:t>
        <a:bodyPr/>
        <a:lstStyle/>
        <a:p>
          <a:endParaRPr lang="en-US"/>
        </a:p>
      </dgm:t>
    </dgm:pt>
    <dgm:pt modelId="{44B5112B-5915-4535-8265-7BCCCEB3BA06}">
      <dgm:prSet/>
      <dgm:spPr>
        <a:solidFill>
          <a:schemeClr val="accent2"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0"/>
          <a:r>
            <a:rPr lang="en-US" sz="2200" b="1" i="1" dirty="0"/>
            <a:t>Comorbidities: </a:t>
          </a:r>
          <a:r>
            <a:rPr lang="en-US" sz="2200" dirty="0"/>
            <a:t>1.4x higher clotting factor costs among adults with HIV or HCV than among those without infection</a:t>
          </a:r>
        </a:p>
      </dgm:t>
    </dgm:pt>
    <dgm:pt modelId="{13FF79DB-A9BC-4FC8-A453-E185BE831653}" type="parTrans" cxnId="{640F8F1A-531C-4AC2-9C15-D590B38FA2C3}">
      <dgm:prSet/>
      <dgm:spPr/>
      <dgm:t>
        <a:bodyPr/>
        <a:lstStyle/>
        <a:p>
          <a:endParaRPr lang="en-US"/>
        </a:p>
      </dgm:t>
    </dgm:pt>
    <dgm:pt modelId="{55A9DED9-7609-4F04-AEA3-7FEC0673A6FF}" type="sibTrans" cxnId="{640F8F1A-531C-4AC2-9C15-D590B38FA2C3}">
      <dgm:prSet/>
      <dgm:spPr/>
      <dgm:t>
        <a:bodyPr/>
        <a:lstStyle/>
        <a:p>
          <a:endParaRPr lang="en-US"/>
        </a:p>
      </dgm:t>
    </dgm:pt>
    <dgm:pt modelId="{091C120A-3706-4AD3-BA3B-9410E698EECA}">
      <dgm:prSet/>
      <dgm:spPr>
        <a:solidFill>
          <a:schemeClr val="accent2">
            <a:alpha val="90000"/>
          </a:scheme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rtl="0"/>
          <a:r>
            <a:rPr lang="en-US" sz="2200" b="1" i="1" dirty="0"/>
            <a:t>Inhibitors:</a:t>
          </a:r>
          <a:r>
            <a:rPr lang="en-US" sz="2200" dirty="0"/>
            <a:t> 3-6x higher clotting factor costs among children and adults with inhibitors than among those without inhibitors</a:t>
          </a:r>
        </a:p>
      </dgm:t>
    </dgm:pt>
    <dgm:pt modelId="{0AA12270-D49E-4B39-A6B6-9E995029D50A}" type="parTrans" cxnId="{2B8AB351-AD6B-46B4-A443-134325B53E1E}">
      <dgm:prSet/>
      <dgm:spPr/>
      <dgm:t>
        <a:bodyPr/>
        <a:lstStyle/>
        <a:p>
          <a:endParaRPr lang="en-US"/>
        </a:p>
      </dgm:t>
    </dgm:pt>
    <dgm:pt modelId="{678AEF32-0152-4159-B739-DB50D3706511}" type="sibTrans" cxnId="{2B8AB351-AD6B-46B4-A443-134325B53E1E}">
      <dgm:prSet/>
      <dgm:spPr/>
      <dgm:t>
        <a:bodyPr/>
        <a:lstStyle/>
        <a:p>
          <a:endParaRPr lang="en-US"/>
        </a:p>
      </dgm:t>
    </dgm:pt>
    <dgm:pt modelId="{926D14F5-7900-4FB5-901A-D821F446BF70}" type="pres">
      <dgm:prSet presAssocID="{489C5BB1-E973-466B-9B16-733845799B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C83C89-15C4-4E48-8391-AEBDBB227897}" type="pres">
      <dgm:prSet presAssocID="{A0498E18-73C0-4705-A04E-C8BED615319B}" presName="composite" presStyleCnt="0"/>
      <dgm:spPr/>
    </dgm:pt>
    <dgm:pt modelId="{4D5357F5-3CDB-43C7-BC59-7DD4BF435CFA}" type="pres">
      <dgm:prSet presAssocID="{A0498E18-73C0-4705-A04E-C8BED615319B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6989A-B173-41A0-AF26-256D244C03F7}" type="pres">
      <dgm:prSet presAssocID="{A0498E18-73C0-4705-A04E-C8BED615319B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BFC265-B610-4500-9F4B-84BE61A4BAF8}" type="presOf" srcId="{489C5BB1-E973-466B-9B16-733845799B83}" destId="{926D14F5-7900-4FB5-901A-D821F446BF70}" srcOrd="0" destOrd="0" presId="urn:microsoft.com/office/officeart/2005/8/layout/hList1"/>
    <dgm:cxn modelId="{640F8F1A-531C-4AC2-9C15-D590B38FA2C3}" srcId="{6BB95C7A-E55B-40ED-8E94-C8578C55D0F9}" destId="{44B5112B-5915-4535-8265-7BCCCEB3BA06}" srcOrd="1" destOrd="0" parTransId="{13FF79DB-A9BC-4FC8-A453-E185BE831653}" sibTransId="{55A9DED9-7609-4F04-AEA3-7FEC0673A6FF}"/>
    <dgm:cxn modelId="{13F4D132-32DB-4F0F-9F4C-EF1CEBD262E6}" type="presOf" srcId="{A0498E18-73C0-4705-A04E-C8BED615319B}" destId="{4D5357F5-3CDB-43C7-BC59-7DD4BF435CFA}" srcOrd="0" destOrd="0" presId="urn:microsoft.com/office/officeart/2005/8/layout/hList1"/>
    <dgm:cxn modelId="{4EBC5914-8DBA-44D6-875E-DA25CE40CCD5}" srcId="{6BB95C7A-E55B-40ED-8E94-C8578C55D0F9}" destId="{9BFFCE3B-DC9D-42C1-BE4A-2814E123013A}" srcOrd="0" destOrd="0" parTransId="{D7C5BCDA-106D-474B-85A7-34AA1E8B1A68}" sibTransId="{D110610A-6CAB-4AC8-8D81-20A7B0A89EE5}"/>
    <dgm:cxn modelId="{2B8AB351-AD6B-46B4-A443-134325B53E1E}" srcId="{6BB95C7A-E55B-40ED-8E94-C8578C55D0F9}" destId="{091C120A-3706-4AD3-BA3B-9410E698EECA}" srcOrd="2" destOrd="0" parTransId="{0AA12270-D49E-4B39-A6B6-9E995029D50A}" sibTransId="{678AEF32-0152-4159-B739-DB50D3706511}"/>
    <dgm:cxn modelId="{41D66C37-17BE-4DA6-856E-58A547F9FE11}" type="presOf" srcId="{44B5112B-5915-4535-8265-7BCCCEB3BA06}" destId="{8716989A-B173-41A0-AF26-256D244C03F7}" srcOrd="0" destOrd="2" presId="urn:microsoft.com/office/officeart/2005/8/layout/hList1"/>
    <dgm:cxn modelId="{B561B998-6426-4D8A-9FC6-EAE79B7369EB}" type="presOf" srcId="{6BB95C7A-E55B-40ED-8E94-C8578C55D0F9}" destId="{8716989A-B173-41A0-AF26-256D244C03F7}" srcOrd="0" destOrd="0" presId="urn:microsoft.com/office/officeart/2005/8/layout/hList1"/>
    <dgm:cxn modelId="{214E94B7-8A4A-4223-B882-3558EB9A5EDA}" type="presOf" srcId="{091C120A-3706-4AD3-BA3B-9410E698EECA}" destId="{8716989A-B173-41A0-AF26-256D244C03F7}" srcOrd="0" destOrd="3" presId="urn:microsoft.com/office/officeart/2005/8/layout/hList1"/>
    <dgm:cxn modelId="{266FEE00-8AB5-4D56-8437-ED811785DB4B}" srcId="{A0498E18-73C0-4705-A04E-C8BED615319B}" destId="{6BB95C7A-E55B-40ED-8E94-C8578C55D0F9}" srcOrd="0" destOrd="0" parTransId="{95B414C2-D383-4765-A28E-B19EE30CC493}" sibTransId="{30E26A97-EB24-42A2-9BD9-9C5A37786F5A}"/>
    <dgm:cxn modelId="{471AC4B6-3C66-497F-A27E-6CB64FCF875E}" srcId="{489C5BB1-E973-466B-9B16-733845799B83}" destId="{A0498E18-73C0-4705-A04E-C8BED615319B}" srcOrd="0" destOrd="0" parTransId="{B538A1A3-1DDC-4D31-96C5-02EB87B22372}" sibTransId="{AEB0695E-36D8-48CD-B9DB-AF17270E94E2}"/>
    <dgm:cxn modelId="{66E1C66B-2057-49CF-B8BD-F5C4973F963B}" type="presOf" srcId="{9BFFCE3B-DC9D-42C1-BE4A-2814E123013A}" destId="{8716989A-B173-41A0-AF26-256D244C03F7}" srcOrd="0" destOrd="1" presId="urn:microsoft.com/office/officeart/2005/8/layout/hList1"/>
    <dgm:cxn modelId="{45843093-36DB-4661-BAA4-B01FC9079947}" type="presParOf" srcId="{926D14F5-7900-4FB5-901A-D821F446BF70}" destId="{9AC83C89-15C4-4E48-8391-AEBDBB227897}" srcOrd="0" destOrd="0" presId="urn:microsoft.com/office/officeart/2005/8/layout/hList1"/>
    <dgm:cxn modelId="{79443051-DC07-47BC-9D76-470134C9997D}" type="presParOf" srcId="{9AC83C89-15C4-4E48-8391-AEBDBB227897}" destId="{4D5357F5-3CDB-43C7-BC59-7DD4BF435CFA}" srcOrd="0" destOrd="0" presId="urn:microsoft.com/office/officeart/2005/8/layout/hList1"/>
    <dgm:cxn modelId="{E1CD5870-01EF-4798-AB20-0B505A5B75C7}" type="presParOf" srcId="{9AC83C89-15C4-4E48-8391-AEBDBB227897}" destId="{8716989A-B173-41A0-AF26-256D244C03F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48B08F-72AE-4EDB-B392-9087CCA6163C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1BE5E2-5F1D-4092-ADF9-77163BE192C4}">
      <dgm:prSet phldrT="[Text]"/>
      <dgm:spPr>
        <a:solidFill>
          <a:schemeClr val="accent3"/>
        </a:solidFill>
      </dgm:spPr>
      <dgm:t>
        <a:bodyPr/>
        <a:lstStyle/>
        <a:p>
          <a:endParaRPr lang="en-US" u="sng" dirty="0">
            <a:solidFill>
              <a:srgbClr val="FFFF00"/>
            </a:solidFill>
          </a:endParaRPr>
        </a:p>
      </dgm:t>
    </dgm:pt>
    <dgm:pt modelId="{5CF642CB-500E-4531-839B-F2B1F4011FA7}" type="parTrans" cxnId="{AD9E8AAB-8303-4E02-BF5F-DBB6DB6979EE}">
      <dgm:prSet/>
      <dgm:spPr/>
      <dgm:t>
        <a:bodyPr/>
        <a:lstStyle/>
        <a:p>
          <a:endParaRPr lang="en-US"/>
        </a:p>
      </dgm:t>
    </dgm:pt>
    <dgm:pt modelId="{B68D05B5-380C-4EA0-9FA8-443EC43E5BD5}" type="sibTrans" cxnId="{AD9E8AAB-8303-4E02-BF5F-DBB6DB6979EE}">
      <dgm:prSet/>
      <dgm:spPr/>
      <dgm:t>
        <a:bodyPr/>
        <a:lstStyle/>
        <a:p>
          <a:endParaRPr lang="en-US"/>
        </a:p>
      </dgm:t>
    </dgm:pt>
    <dgm:pt modelId="{694790C0-1521-4EB4-936D-E39D86EA7EC7}">
      <dgm:prSet phldrT="[Text]"/>
      <dgm:spPr/>
      <dgm:t>
        <a:bodyPr/>
        <a:lstStyle/>
        <a:p>
          <a:r>
            <a:rPr lang="en-US" dirty="0"/>
            <a:t>Chronic, lifelong condition often diagnosed at birth or early childhood</a:t>
          </a:r>
        </a:p>
      </dgm:t>
    </dgm:pt>
    <dgm:pt modelId="{21356AF6-C970-4C81-9300-6CC7C72FD0C5}" type="parTrans" cxnId="{0FF2FE1D-9432-4EB9-8DE6-DDBE7C8AB35E}">
      <dgm:prSet/>
      <dgm:spPr/>
      <dgm:t>
        <a:bodyPr/>
        <a:lstStyle/>
        <a:p>
          <a:endParaRPr lang="en-US"/>
        </a:p>
      </dgm:t>
    </dgm:pt>
    <dgm:pt modelId="{550ACABD-7AD8-4D51-ADA1-A0877979FAFD}" type="sibTrans" cxnId="{0FF2FE1D-9432-4EB9-8DE6-DDBE7C8AB35E}">
      <dgm:prSet/>
      <dgm:spPr/>
      <dgm:t>
        <a:bodyPr/>
        <a:lstStyle/>
        <a:p>
          <a:endParaRPr lang="en-US"/>
        </a:p>
      </dgm:t>
    </dgm:pt>
    <dgm:pt modelId="{CEA4E88C-8B86-4006-894B-1D58FED7A69B}">
      <dgm:prSet phldrT="[Text]"/>
      <dgm:spPr/>
      <dgm:t>
        <a:bodyPr/>
        <a:lstStyle/>
        <a:p>
          <a:endParaRPr lang="en-US" u="sng" dirty="0">
            <a:solidFill>
              <a:srgbClr val="FFFF00"/>
            </a:solidFill>
          </a:endParaRPr>
        </a:p>
      </dgm:t>
    </dgm:pt>
    <dgm:pt modelId="{14311234-93A6-4058-8F4E-2F1F3F20D4E3}" type="parTrans" cxnId="{12F4EAA6-56CC-4B0A-9243-ABC10EA14656}">
      <dgm:prSet/>
      <dgm:spPr/>
      <dgm:t>
        <a:bodyPr/>
        <a:lstStyle/>
        <a:p>
          <a:endParaRPr lang="en-US"/>
        </a:p>
      </dgm:t>
    </dgm:pt>
    <dgm:pt modelId="{80AA35A6-A8A4-45CE-9925-53A1737C1606}" type="sibTrans" cxnId="{12F4EAA6-56CC-4B0A-9243-ABC10EA14656}">
      <dgm:prSet/>
      <dgm:spPr/>
      <dgm:t>
        <a:bodyPr/>
        <a:lstStyle/>
        <a:p>
          <a:endParaRPr lang="en-US"/>
        </a:p>
      </dgm:t>
    </dgm:pt>
    <dgm:pt modelId="{FB33C02D-767C-4ADF-8F70-2A9F4070D722}">
      <dgm:prSet phldrT="[Text]"/>
      <dgm:spPr/>
      <dgm:t>
        <a:bodyPr/>
        <a:lstStyle/>
        <a:p>
          <a:r>
            <a:rPr lang="en-US" dirty="0"/>
            <a:t>Offer expert care from a team of providers trained in the multifaceted clinical and psychosocial issues facing patients with bleeding disorders throughout their lifespan</a:t>
          </a:r>
        </a:p>
      </dgm:t>
    </dgm:pt>
    <dgm:pt modelId="{987DE94D-6FED-46D4-935C-692276285D1F}" type="parTrans" cxnId="{B9DEB27F-6647-4AB5-9D01-DB77C015E9DA}">
      <dgm:prSet/>
      <dgm:spPr/>
      <dgm:t>
        <a:bodyPr/>
        <a:lstStyle/>
        <a:p>
          <a:endParaRPr lang="en-US"/>
        </a:p>
      </dgm:t>
    </dgm:pt>
    <dgm:pt modelId="{CD9E8F12-3852-4B95-8946-F744855172CB}" type="sibTrans" cxnId="{B9DEB27F-6647-4AB5-9D01-DB77C015E9DA}">
      <dgm:prSet/>
      <dgm:spPr/>
      <dgm:t>
        <a:bodyPr/>
        <a:lstStyle/>
        <a:p>
          <a:endParaRPr lang="en-US"/>
        </a:p>
      </dgm:t>
    </dgm:pt>
    <dgm:pt modelId="{EFAC22A3-8E9D-46CC-83BA-DD0FF6D4BD9E}">
      <dgm:prSet/>
      <dgm:spPr/>
      <dgm:t>
        <a:bodyPr/>
        <a:lstStyle/>
        <a:p>
          <a:r>
            <a:rPr lang="en-US" dirty="0"/>
            <a:t>Characterized by significant morbidity and mortality</a:t>
          </a:r>
        </a:p>
      </dgm:t>
    </dgm:pt>
    <dgm:pt modelId="{9D72D3E4-AD8F-4EEA-8933-34932CC9E665}" type="parTrans" cxnId="{B6244D20-8768-44D5-ADD6-768551DCC19E}">
      <dgm:prSet/>
      <dgm:spPr/>
      <dgm:t>
        <a:bodyPr/>
        <a:lstStyle/>
        <a:p>
          <a:endParaRPr lang="en-US"/>
        </a:p>
      </dgm:t>
    </dgm:pt>
    <dgm:pt modelId="{8E4AB2C3-4868-4024-80C8-B81B23CB2ED9}" type="sibTrans" cxnId="{B6244D20-8768-44D5-ADD6-768551DCC19E}">
      <dgm:prSet/>
      <dgm:spPr/>
      <dgm:t>
        <a:bodyPr/>
        <a:lstStyle/>
        <a:p>
          <a:endParaRPr lang="en-US"/>
        </a:p>
      </dgm:t>
    </dgm:pt>
    <dgm:pt modelId="{C81AAE36-3E21-4CD3-B968-3D9A5DEF936A}" type="pres">
      <dgm:prSet presAssocID="{2F48B08F-72AE-4EDB-B392-9087CCA616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47ACA3-CC2E-436E-85E5-EBAC7250D057}" type="pres">
      <dgm:prSet presAssocID="{D21BE5E2-5F1D-4092-ADF9-77163BE192C4}" presName="compositeNode" presStyleCnt="0">
        <dgm:presLayoutVars>
          <dgm:bulletEnabled val="1"/>
        </dgm:presLayoutVars>
      </dgm:prSet>
      <dgm:spPr/>
    </dgm:pt>
    <dgm:pt modelId="{3CFFCE09-4754-4746-AE4C-557C80BB1F6F}" type="pres">
      <dgm:prSet presAssocID="{D21BE5E2-5F1D-4092-ADF9-77163BE192C4}" presName="bgRect" presStyleLbl="node1" presStyleIdx="0" presStyleCnt="2"/>
      <dgm:spPr/>
      <dgm:t>
        <a:bodyPr/>
        <a:lstStyle/>
        <a:p>
          <a:endParaRPr lang="en-US"/>
        </a:p>
      </dgm:t>
    </dgm:pt>
    <dgm:pt modelId="{F69E853A-85D3-45C8-A244-0AAA4C8CE717}" type="pres">
      <dgm:prSet presAssocID="{D21BE5E2-5F1D-4092-ADF9-77163BE192C4}" presName="parentNode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048865-5226-4CDF-898B-CAD2935551CA}" type="pres">
      <dgm:prSet presAssocID="{D21BE5E2-5F1D-4092-ADF9-77163BE192C4}" presName="child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87155C-5F35-442A-A205-362A0722E1FF}" type="pres">
      <dgm:prSet presAssocID="{B68D05B5-380C-4EA0-9FA8-443EC43E5BD5}" presName="hSp" presStyleCnt="0"/>
      <dgm:spPr/>
    </dgm:pt>
    <dgm:pt modelId="{6D554314-2F02-4703-8255-EEE11BE1EEA0}" type="pres">
      <dgm:prSet presAssocID="{B68D05B5-380C-4EA0-9FA8-443EC43E5BD5}" presName="vProcSp" presStyleCnt="0"/>
      <dgm:spPr/>
    </dgm:pt>
    <dgm:pt modelId="{C742A37A-4488-4B4D-A453-35FE8CF2B45E}" type="pres">
      <dgm:prSet presAssocID="{B68D05B5-380C-4EA0-9FA8-443EC43E5BD5}" presName="vSp1" presStyleCnt="0"/>
      <dgm:spPr/>
    </dgm:pt>
    <dgm:pt modelId="{FB3C1605-E266-42E5-A37B-1AEF25E4CB6A}" type="pres">
      <dgm:prSet presAssocID="{B68D05B5-380C-4EA0-9FA8-443EC43E5BD5}" presName="simulatedConn" presStyleLbl="solidFgAcc1" presStyleIdx="0" presStyleCnt="1"/>
      <dgm:spPr/>
    </dgm:pt>
    <dgm:pt modelId="{93BA3014-48D7-4C8B-981C-99EDEF77BA87}" type="pres">
      <dgm:prSet presAssocID="{B68D05B5-380C-4EA0-9FA8-443EC43E5BD5}" presName="vSp2" presStyleCnt="0"/>
      <dgm:spPr/>
    </dgm:pt>
    <dgm:pt modelId="{E74BA60B-F5F1-4001-9224-E3667918590A}" type="pres">
      <dgm:prSet presAssocID="{B68D05B5-380C-4EA0-9FA8-443EC43E5BD5}" presName="sibTrans" presStyleCnt="0"/>
      <dgm:spPr/>
    </dgm:pt>
    <dgm:pt modelId="{A7785500-3C70-4AF9-B124-59081890C918}" type="pres">
      <dgm:prSet presAssocID="{CEA4E88C-8B86-4006-894B-1D58FED7A69B}" presName="compositeNode" presStyleCnt="0">
        <dgm:presLayoutVars>
          <dgm:bulletEnabled val="1"/>
        </dgm:presLayoutVars>
      </dgm:prSet>
      <dgm:spPr/>
    </dgm:pt>
    <dgm:pt modelId="{4EEB0421-60EF-47E8-A1A8-3D2F86FA84A9}" type="pres">
      <dgm:prSet presAssocID="{CEA4E88C-8B86-4006-894B-1D58FED7A69B}" presName="bgRect" presStyleLbl="node1" presStyleIdx="1" presStyleCnt="2"/>
      <dgm:spPr/>
      <dgm:t>
        <a:bodyPr/>
        <a:lstStyle/>
        <a:p>
          <a:endParaRPr lang="en-US"/>
        </a:p>
      </dgm:t>
    </dgm:pt>
    <dgm:pt modelId="{FCEC8D79-DC52-4683-81D5-E1546EBCC678}" type="pres">
      <dgm:prSet presAssocID="{CEA4E88C-8B86-4006-894B-1D58FED7A69B}" presName="parentNode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D21B6-F345-486C-AAFB-18B0F56FDD84}" type="pres">
      <dgm:prSet presAssocID="{CEA4E88C-8B86-4006-894B-1D58FED7A69B}" presName="child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9E8AAB-8303-4E02-BF5F-DBB6DB6979EE}" srcId="{2F48B08F-72AE-4EDB-B392-9087CCA6163C}" destId="{D21BE5E2-5F1D-4092-ADF9-77163BE192C4}" srcOrd="0" destOrd="0" parTransId="{5CF642CB-500E-4531-839B-F2B1F4011FA7}" sibTransId="{B68D05B5-380C-4EA0-9FA8-443EC43E5BD5}"/>
    <dgm:cxn modelId="{13FF3F7B-3184-40AB-86EE-423652ECFB94}" type="presOf" srcId="{EFAC22A3-8E9D-46CC-83BA-DD0FF6D4BD9E}" destId="{9D048865-5226-4CDF-898B-CAD2935551CA}" srcOrd="0" destOrd="1" presId="urn:microsoft.com/office/officeart/2005/8/layout/hProcess7"/>
    <dgm:cxn modelId="{2BDD01C9-4F20-4782-8ABA-56A0C84A0006}" type="presOf" srcId="{694790C0-1521-4EB4-936D-E39D86EA7EC7}" destId="{9D048865-5226-4CDF-898B-CAD2935551CA}" srcOrd="0" destOrd="0" presId="urn:microsoft.com/office/officeart/2005/8/layout/hProcess7"/>
    <dgm:cxn modelId="{12F4EAA6-56CC-4B0A-9243-ABC10EA14656}" srcId="{2F48B08F-72AE-4EDB-B392-9087CCA6163C}" destId="{CEA4E88C-8B86-4006-894B-1D58FED7A69B}" srcOrd="1" destOrd="0" parTransId="{14311234-93A6-4058-8F4E-2F1F3F20D4E3}" sibTransId="{80AA35A6-A8A4-45CE-9925-53A1737C1606}"/>
    <dgm:cxn modelId="{D8746FFF-BA40-4CDC-AD5F-F443745B7F76}" type="presOf" srcId="{2F48B08F-72AE-4EDB-B392-9087CCA6163C}" destId="{C81AAE36-3E21-4CD3-B968-3D9A5DEF936A}" srcOrd="0" destOrd="0" presId="urn:microsoft.com/office/officeart/2005/8/layout/hProcess7"/>
    <dgm:cxn modelId="{355623D3-3EBD-4540-9A98-23F6348AEE3A}" type="presOf" srcId="{CEA4E88C-8B86-4006-894B-1D58FED7A69B}" destId="{FCEC8D79-DC52-4683-81D5-E1546EBCC678}" srcOrd="1" destOrd="0" presId="urn:microsoft.com/office/officeart/2005/8/layout/hProcess7"/>
    <dgm:cxn modelId="{88381DAD-4EE4-409D-B966-320B5BCAB435}" type="presOf" srcId="{D21BE5E2-5F1D-4092-ADF9-77163BE192C4}" destId="{F69E853A-85D3-45C8-A244-0AAA4C8CE717}" srcOrd="1" destOrd="0" presId="urn:microsoft.com/office/officeart/2005/8/layout/hProcess7"/>
    <dgm:cxn modelId="{0FF2FE1D-9432-4EB9-8DE6-DDBE7C8AB35E}" srcId="{D21BE5E2-5F1D-4092-ADF9-77163BE192C4}" destId="{694790C0-1521-4EB4-936D-E39D86EA7EC7}" srcOrd="0" destOrd="0" parTransId="{21356AF6-C970-4C81-9300-6CC7C72FD0C5}" sibTransId="{550ACABD-7AD8-4D51-ADA1-A0877979FAFD}"/>
    <dgm:cxn modelId="{B6244D20-8768-44D5-ADD6-768551DCC19E}" srcId="{D21BE5E2-5F1D-4092-ADF9-77163BE192C4}" destId="{EFAC22A3-8E9D-46CC-83BA-DD0FF6D4BD9E}" srcOrd="1" destOrd="0" parTransId="{9D72D3E4-AD8F-4EEA-8933-34932CC9E665}" sibTransId="{8E4AB2C3-4868-4024-80C8-B81B23CB2ED9}"/>
    <dgm:cxn modelId="{AD6B3C76-9A0F-49A6-B18D-F1D29C49C275}" type="presOf" srcId="{D21BE5E2-5F1D-4092-ADF9-77163BE192C4}" destId="{3CFFCE09-4754-4746-AE4C-557C80BB1F6F}" srcOrd="0" destOrd="0" presId="urn:microsoft.com/office/officeart/2005/8/layout/hProcess7"/>
    <dgm:cxn modelId="{01FB25BA-EE28-4BBD-8C81-FAEADE52998C}" type="presOf" srcId="{FB33C02D-767C-4ADF-8F70-2A9F4070D722}" destId="{9F5D21B6-F345-486C-AAFB-18B0F56FDD84}" srcOrd="0" destOrd="0" presId="urn:microsoft.com/office/officeart/2005/8/layout/hProcess7"/>
    <dgm:cxn modelId="{B9DEB27F-6647-4AB5-9D01-DB77C015E9DA}" srcId="{CEA4E88C-8B86-4006-894B-1D58FED7A69B}" destId="{FB33C02D-767C-4ADF-8F70-2A9F4070D722}" srcOrd="0" destOrd="0" parTransId="{987DE94D-6FED-46D4-935C-692276285D1F}" sibTransId="{CD9E8F12-3852-4B95-8946-F744855172CB}"/>
    <dgm:cxn modelId="{A51665BA-0813-49F2-80F1-E5B3219ECCBA}" type="presOf" srcId="{CEA4E88C-8B86-4006-894B-1D58FED7A69B}" destId="{4EEB0421-60EF-47E8-A1A8-3D2F86FA84A9}" srcOrd="0" destOrd="0" presId="urn:microsoft.com/office/officeart/2005/8/layout/hProcess7"/>
    <dgm:cxn modelId="{0E9C10F6-DA63-4EB8-86FB-4D0A8EB700FA}" type="presParOf" srcId="{C81AAE36-3E21-4CD3-B968-3D9A5DEF936A}" destId="{1447ACA3-CC2E-436E-85E5-EBAC7250D057}" srcOrd="0" destOrd="0" presId="urn:microsoft.com/office/officeart/2005/8/layout/hProcess7"/>
    <dgm:cxn modelId="{29110A67-08E3-4CBE-89AD-0AA4FAA89F0F}" type="presParOf" srcId="{1447ACA3-CC2E-436E-85E5-EBAC7250D057}" destId="{3CFFCE09-4754-4746-AE4C-557C80BB1F6F}" srcOrd="0" destOrd="0" presId="urn:microsoft.com/office/officeart/2005/8/layout/hProcess7"/>
    <dgm:cxn modelId="{A26A0EFA-2864-49C5-86E0-2C96F1C7710F}" type="presParOf" srcId="{1447ACA3-CC2E-436E-85E5-EBAC7250D057}" destId="{F69E853A-85D3-45C8-A244-0AAA4C8CE717}" srcOrd="1" destOrd="0" presId="urn:microsoft.com/office/officeart/2005/8/layout/hProcess7"/>
    <dgm:cxn modelId="{5A24A7EF-1BD8-405C-BFCD-76055A565FD0}" type="presParOf" srcId="{1447ACA3-CC2E-436E-85E5-EBAC7250D057}" destId="{9D048865-5226-4CDF-898B-CAD2935551CA}" srcOrd="2" destOrd="0" presId="urn:microsoft.com/office/officeart/2005/8/layout/hProcess7"/>
    <dgm:cxn modelId="{7FDABBD8-6B79-4FB3-B2EA-767B7CEEE9D9}" type="presParOf" srcId="{C81AAE36-3E21-4CD3-B968-3D9A5DEF936A}" destId="{5387155C-5F35-442A-A205-362A0722E1FF}" srcOrd="1" destOrd="0" presId="urn:microsoft.com/office/officeart/2005/8/layout/hProcess7"/>
    <dgm:cxn modelId="{FB9A546F-A9A9-47CF-8CA5-E185FBC4352C}" type="presParOf" srcId="{C81AAE36-3E21-4CD3-B968-3D9A5DEF936A}" destId="{6D554314-2F02-4703-8255-EEE11BE1EEA0}" srcOrd="2" destOrd="0" presId="urn:microsoft.com/office/officeart/2005/8/layout/hProcess7"/>
    <dgm:cxn modelId="{1783980D-6A88-4BE6-A3B3-B55F27717B91}" type="presParOf" srcId="{6D554314-2F02-4703-8255-EEE11BE1EEA0}" destId="{C742A37A-4488-4B4D-A453-35FE8CF2B45E}" srcOrd="0" destOrd="0" presId="urn:microsoft.com/office/officeart/2005/8/layout/hProcess7"/>
    <dgm:cxn modelId="{992B9EE0-56FD-4C8B-A894-4E07926EAE34}" type="presParOf" srcId="{6D554314-2F02-4703-8255-EEE11BE1EEA0}" destId="{FB3C1605-E266-42E5-A37B-1AEF25E4CB6A}" srcOrd="1" destOrd="0" presId="urn:microsoft.com/office/officeart/2005/8/layout/hProcess7"/>
    <dgm:cxn modelId="{A743BAEF-D54F-4350-B676-A70376A3FA64}" type="presParOf" srcId="{6D554314-2F02-4703-8255-EEE11BE1EEA0}" destId="{93BA3014-48D7-4C8B-981C-99EDEF77BA87}" srcOrd="2" destOrd="0" presId="urn:microsoft.com/office/officeart/2005/8/layout/hProcess7"/>
    <dgm:cxn modelId="{AC181A03-6EC4-4128-A800-54B456661DCF}" type="presParOf" srcId="{C81AAE36-3E21-4CD3-B968-3D9A5DEF936A}" destId="{E74BA60B-F5F1-4001-9224-E3667918590A}" srcOrd="3" destOrd="0" presId="urn:microsoft.com/office/officeart/2005/8/layout/hProcess7"/>
    <dgm:cxn modelId="{98B27D37-7F46-480C-871F-8EB37B1A97EC}" type="presParOf" srcId="{C81AAE36-3E21-4CD3-B968-3D9A5DEF936A}" destId="{A7785500-3C70-4AF9-B124-59081890C918}" srcOrd="4" destOrd="0" presId="urn:microsoft.com/office/officeart/2005/8/layout/hProcess7"/>
    <dgm:cxn modelId="{FA7A0FA5-ED78-448D-AA1C-35B0909423CB}" type="presParOf" srcId="{A7785500-3C70-4AF9-B124-59081890C918}" destId="{4EEB0421-60EF-47E8-A1A8-3D2F86FA84A9}" srcOrd="0" destOrd="0" presId="urn:microsoft.com/office/officeart/2005/8/layout/hProcess7"/>
    <dgm:cxn modelId="{639E7CA3-9BB9-4347-AFAB-DBD3884D8DF4}" type="presParOf" srcId="{A7785500-3C70-4AF9-B124-59081890C918}" destId="{FCEC8D79-DC52-4683-81D5-E1546EBCC678}" srcOrd="1" destOrd="0" presId="urn:microsoft.com/office/officeart/2005/8/layout/hProcess7"/>
    <dgm:cxn modelId="{F629C6D7-8708-4955-99F6-46A74F633E00}" type="presParOf" srcId="{A7785500-3C70-4AF9-B124-59081890C918}" destId="{9F5D21B6-F345-486C-AAFB-18B0F56FDD84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27299CD-7FB8-4CAD-98EC-0FE2302C1133}" type="doc">
      <dgm:prSet loTypeId="urn:microsoft.com/office/officeart/2005/8/layout/hierarchy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6D76FCA-3B6D-431B-98DD-091A457A2E83}">
      <dgm:prSet phldrT="[Text]" custT="1"/>
      <dgm:spPr/>
      <dgm:t>
        <a:bodyPr/>
        <a:lstStyle/>
        <a:p>
          <a:r>
            <a:rPr lang="en-US" sz="2800" dirty="0"/>
            <a:t>HTC</a:t>
          </a:r>
        </a:p>
      </dgm:t>
    </dgm:pt>
    <dgm:pt modelId="{07AE759B-506A-439D-84D5-7BE4D64A1BDD}" type="parTrans" cxnId="{75BEEF22-7C9A-479F-8250-89DBDC0D29AD}">
      <dgm:prSet/>
      <dgm:spPr/>
      <dgm:t>
        <a:bodyPr/>
        <a:lstStyle/>
        <a:p>
          <a:endParaRPr lang="en-US"/>
        </a:p>
      </dgm:t>
    </dgm:pt>
    <dgm:pt modelId="{006C8831-609A-4D0C-A115-75BDF69EB8B8}" type="sibTrans" cxnId="{75BEEF22-7C9A-479F-8250-89DBDC0D29AD}">
      <dgm:prSet/>
      <dgm:spPr/>
      <dgm:t>
        <a:bodyPr/>
        <a:lstStyle/>
        <a:p>
          <a:endParaRPr lang="en-US"/>
        </a:p>
      </dgm:t>
    </dgm:pt>
    <dgm:pt modelId="{D14C661D-7272-4D3E-B6C8-E4536D2AA96D}">
      <dgm:prSet phldrT="[Text]" custT="1"/>
      <dgm:spPr/>
      <dgm:t>
        <a:bodyPr/>
        <a:lstStyle/>
        <a:p>
          <a:r>
            <a:rPr lang="en-US" sz="2000" dirty="0"/>
            <a:t>Care Team</a:t>
          </a:r>
        </a:p>
      </dgm:t>
    </dgm:pt>
    <dgm:pt modelId="{9A53E721-73D6-4340-A72C-DC335B442662}" type="parTrans" cxnId="{09B3B84C-0D5A-4A12-A7C5-11FAEDF45467}">
      <dgm:prSet/>
      <dgm:spPr/>
      <dgm:t>
        <a:bodyPr/>
        <a:lstStyle/>
        <a:p>
          <a:endParaRPr lang="en-US"/>
        </a:p>
      </dgm:t>
    </dgm:pt>
    <dgm:pt modelId="{98146E40-E942-4A6B-90FE-974780917D4E}" type="sibTrans" cxnId="{09B3B84C-0D5A-4A12-A7C5-11FAEDF45467}">
      <dgm:prSet/>
      <dgm:spPr/>
      <dgm:t>
        <a:bodyPr/>
        <a:lstStyle/>
        <a:p>
          <a:endParaRPr lang="en-US"/>
        </a:p>
      </dgm:t>
    </dgm:pt>
    <dgm:pt modelId="{EA708204-B408-4FE6-9917-4A819FBEFE7E}">
      <dgm:prSet phldrT="[Text]" custT="1"/>
      <dgm:spPr/>
      <dgm:t>
        <a:bodyPr/>
        <a:lstStyle/>
        <a:p>
          <a:r>
            <a:rPr lang="en-US" sz="1800" dirty="0"/>
            <a:t>Diagnostics &amp; Therapeutics</a:t>
          </a:r>
        </a:p>
      </dgm:t>
    </dgm:pt>
    <dgm:pt modelId="{79F30476-0E48-4F30-9A1B-05D06FCD23DB}" type="parTrans" cxnId="{B00A1D7E-F757-4BBE-82F2-95D3B3729D5B}">
      <dgm:prSet/>
      <dgm:spPr/>
      <dgm:t>
        <a:bodyPr/>
        <a:lstStyle/>
        <a:p>
          <a:endParaRPr lang="en-US"/>
        </a:p>
      </dgm:t>
    </dgm:pt>
    <dgm:pt modelId="{25D0BFE3-8103-4708-943E-1C57DA90F4CA}" type="sibTrans" cxnId="{B00A1D7E-F757-4BBE-82F2-95D3B3729D5B}">
      <dgm:prSet/>
      <dgm:spPr/>
      <dgm:t>
        <a:bodyPr/>
        <a:lstStyle/>
        <a:p>
          <a:endParaRPr lang="en-US"/>
        </a:p>
      </dgm:t>
    </dgm:pt>
    <dgm:pt modelId="{9481AE9E-01B3-4D84-85B0-AF312CD01EF4}">
      <dgm:prSet phldrT="[Text]" custT="1"/>
      <dgm:spPr/>
      <dgm:t>
        <a:bodyPr/>
        <a:lstStyle/>
        <a:p>
          <a:r>
            <a:rPr lang="en-US" sz="1800" dirty="0"/>
            <a:t>Outreach &amp; Education</a:t>
          </a:r>
        </a:p>
      </dgm:t>
    </dgm:pt>
    <dgm:pt modelId="{FEA96C82-A0B0-4D76-B1FC-6DB0748804B6}" type="parTrans" cxnId="{D3248017-1B90-4DA3-B226-274BE219968A}">
      <dgm:prSet/>
      <dgm:spPr/>
      <dgm:t>
        <a:bodyPr/>
        <a:lstStyle/>
        <a:p>
          <a:endParaRPr lang="en-US"/>
        </a:p>
      </dgm:t>
    </dgm:pt>
    <dgm:pt modelId="{CA75D772-3153-4299-9425-DACD809B3B4C}" type="sibTrans" cxnId="{D3248017-1B90-4DA3-B226-274BE219968A}">
      <dgm:prSet/>
      <dgm:spPr/>
      <dgm:t>
        <a:bodyPr/>
        <a:lstStyle/>
        <a:p>
          <a:endParaRPr lang="en-US"/>
        </a:p>
      </dgm:t>
    </dgm:pt>
    <dgm:pt modelId="{69DBAF29-3AA9-4562-8561-4C4BF548D2F8}">
      <dgm:prSet phldrT="[Text]" custT="1"/>
      <dgm:spPr/>
      <dgm:t>
        <a:bodyPr/>
        <a:lstStyle/>
        <a:p>
          <a:r>
            <a:rPr lang="en-US" sz="2000" dirty="0"/>
            <a:t>Facility</a:t>
          </a:r>
        </a:p>
      </dgm:t>
    </dgm:pt>
    <dgm:pt modelId="{6E7C501E-449C-4103-8CA8-E668B97A94F7}" type="parTrans" cxnId="{506D0FE2-1BD4-46EA-99F5-2BD8BBB4BAA2}">
      <dgm:prSet/>
      <dgm:spPr/>
      <dgm:t>
        <a:bodyPr/>
        <a:lstStyle/>
        <a:p>
          <a:endParaRPr lang="en-US"/>
        </a:p>
      </dgm:t>
    </dgm:pt>
    <dgm:pt modelId="{04EA9E52-6634-4EE2-A0AF-DCF80E7DB3D2}" type="sibTrans" cxnId="{506D0FE2-1BD4-46EA-99F5-2BD8BBB4BAA2}">
      <dgm:prSet/>
      <dgm:spPr/>
      <dgm:t>
        <a:bodyPr/>
        <a:lstStyle/>
        <a:p>
          <a:endParaRPr lang="en-US"/>
        </a:p>
      </dgm:t>
    </dgm:pt>
    <dgm:pt modelId="{FCFCE5AA-FF19-4C1F-B15A-18A410BFF219}">
      <dgm:prSet phldrT="[Text]" custT="1"/>
      <dgm:spPr/>
      <dgm:t>
        <a:bodyPr/>
        <a:lstStyle/>
        <a:p>
          <a:r>
            <a:rPr lang="en-US" sz="1800" dirty="0"/>
            <a:t>Communication</a:t>
          </a:r>
        </a:p>
      </dgm:t>
    </dgm:pt>
    <dgm:pt modelId="{1443259D-E2F9-46A8-A239-536E2F8F2848}" type="parTrans" cxnId="{FC859789-1B4A-4BBC-9716-82AE11BB26A4}">
      <dgm:prSet/>
      <dgm:spPr/>
      <dgm:t>
        <a:bodyPr/>
        <a:lstStyle/>
        <a:p>
          <a:endParaRPr lang="en-US"/>
        </a:p>
      </dgm:t>
    </dgm:pt>
    <dgm:pt modelId="{CA2A849B-6C2A-410C-B1E9-1C4EECA9B6AB}" type="sibTrans" cxnId="{FC859789-1B4A-4BBC-9716-82AE11BB26A4}">
      <dgm:prSet/>
      <dgm:spPr/>
      <dgm:t>
        <a:bodyPr/>
        <a:lstStyle/>
        <a:p>
          <a:endParaRPr lang="en-US"/>
        </a:p>
      </dgm:t>
    </dgm:pt>
    <dgm:pt modelId="{1CE8803D-F95F-4559-80D0-5D72688AECA2}">
      <dgm:prSet phldrT="[Text]" custT="1"/>
      <dgm:spPr/>
      <dgm:t>
        <a:bodyPr/>
        <a:lstStyle/>
        <a:p>
          <a:r>
            <a:rPr lang="en-US" sz="1800" dirty="0"/>
            <a:t>Referral</a:t>
          </a:r>
        </a:p>
      </dgm:t>
    </dgm:pt>
    <dgm:pt modelId="{585016D0-3AE5-4AAB-AEEB-6779B2C195A2}" type="parTrans" cxnId="{E8D6EAD3-0240-4D6E-835D-DE9963B71F7D}">
      <dgm:prSet/>
      <dgm:spPr/>
      <dgm:t>
        <a:bodyPr/>
        <a:lstStyle/>
        <a:p>
          <a:endParaRPr lang="en-US"/>
        </a:p>
      </dgm:t>
    </dgm:pt>
    <dgm:pt modelId="{D8452D13-1457-49FA-B438-B917EA045BEC}" type="sibTrans" cxnId="{E8D6EAD3-0240-4D6E-835D-DE9963B71F7D}">
      <dgm:prSet/>
      <dgm:spPr/>
      <dgm:t>
        <a:bodyPr/>
        <a:lstStyle/>
        <a:p>
          <a:endParaRPr lang="en-US"/>
        </a:p>
      </dgm:t>
    </dgm:pt>
    <dgm:pt modelId="{B53610B9-C082-4E0C-9F6E-53201DD544B8}">
      <dgm:prSet phldrT="[Text]"/>
      <dgm:spPr/>
      <dgm:t>
        <a:bodyPr/>
        <a:lstStyle/>
        <a:p>
          <a:pPr marL="114300" indent="-114300" algn="l"/>
          <a:r>
            <a:rPr lang="en-US" dirty="0">
              <a:latin typeface="Calibri" panose="020F0502020204030204" pitchFamily="34" charset="0"/>
            </a:rPr>
            <a:t>• </a:t>
          </a:r>
          <a:r>
            <a:rPr lang="en-US" dirty="0"/>
            <a:t>Space for admin and clinical services</a:t>
          </a:r>
          <a:br>
            <a:rPr lang="en-US" dirty="0"/>
          </a:br>
          <a:r>
            <a:rPr lang="en-US" dirty="0">
              <a:latin typeface="Calibri" panose="020F0502020204030204" pitchFamily="34" charset="0"/>
            </a:rPr>
            <a:t>• </a:t>
          </a:r>
          <a:r>
            <a:rPr lang="en-US" dirty="0"/>
            <a:t>Medical  Records</a:t>
          </a:r>
          <a:br>
            <a:rPr lang="en-US" dirty="0"/>
          </a:br>
          <a:r>
            <a:rPr lang="en-US" dirty="0">
              <a:latin typeface="Calibri" panose="020F0502020204030204" pitchFamily="34" charset="0"/>
            </a:rPr>
            <a:t>• </a:t>
          </a:r>
          <a:r>
            <a:rPr lang="en-US" dirty="0"/>
            <a:t>Protocols</a:t>
          </a:r>
        </a:p>
        <a:p>
          <a:pPr marL="114300" indent="-114300" algn="l"/>
          <a:r>
            <a:rPr lang="en-US" dirty="0">
              <a:latin typeface="Calibri" panose="020F0502020204030204" pitchFamily="34" charset="0"/>
            </a:rPr>
            <a:t>• Integrated Lab Services</a:t>
          </a:r>
          <a:endParaRPr lang="en-US" dirty="0"/>
        </a:p>
      </dgm:t>
    </dgm:pt>
    <dgm:pt modelId="{1638D868-DC2A-4649-8B68-A89E79DF1DA5}" type="parTrans" cxnId="{4F70CEC9-D5B2-477B-89B8-C9A3147482E5}">
      <dgm:prSet/>
      <dgm:spPr/>
      <dgm:t>
        <a:bodyPr/>
        <a:lstStyle/>
        <a:p>
          <a:endParaRPr lang="en-US"/>
        </a:p>
      </dgm:t>
    </dgm:pt>
    <dgm:pt modelId="{71BBEC7C-9F7A-418E-9A5C-774EE32EAE95}" type="sibTrans" cxnId="{4F70CEC9-D5B2-477B-89B8-C9A3147482E5}">
      <dgm:prSet/>
      <dgm:spPr/>
      <dgm:t>
        <a:bodyPr/>
        <a:lstStyle/>
        <a:p>
          <a:endParaRPr lang="en-US"/>
        </a:p>
      </dgm:t>
    </dgm:pt>
    <dgm:pt modelId="{8915B448-BF48-47A3-B279-B19DD1059C83}" type="pres">
      <dgm:prSet presAssocID="{827299CD-7FB8-4CAD-98EC-0FE2302C113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14320A9-6014-4424-91A5-72FD9802E23C}" type="pres">
      <dgm:prSet presAssocID="{C6D76FCA-3B6D-431B-98DD-091A457A2E83}" presName="hierRoot1" presStyleCnt="0"/>
      <dgm:spPr/>
    </dgm:pt>
    <dgm:pt modelId="{B2AE2B34-313E-4B11-BCA6-7E141FAD622C}" type="pres">
      <dgm:prSet presAssocID="{C6D76FCA-3B6D-431B-98DD-091A457A2E83}" presName="composite" presStyleCnt="0"/>
      <dgm:spPr/>
    </dgm:pt>
    <dgm:pt modelId="{3340BDB0-C679-475A-A937-898036F3C331}" type="pres">
      <dgm:prSet presAssocID="{C6D76FCA-3B6D-431B-98DD-091A457A2E83}" presName="background" presStyleLbl="node0" presStyleIdx="0" presStyleCnt="1"/>
      <dgm:spPr/>
    </dgm:pt>
    <dgm:pt modelId="{664813AA-66C4-43E2-A1D1-7103BE564D9C}" type="pres">
      <dgm:prSet presAssocID="{C6D76FCA-3B6D-431B-98DD-091A457A2E83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CDA9B30-5178-469E-81DB-2E2AFCF81E37}" type="pres">
      <dgm:prSet presAssocID="{C6D76FCA-3B6D-431B-98DD-091A457A2E83}" presName="hierChild2" presStyleCnt="0"/>
      <dgm:spPr/>
    </dgm:pt>
    <dgm:pt modelId="{FC5B6F64-6E5E-4670-A142-707EAECF9762}" type="pres">
      <dgm:prSet presAssocID="{9A53E721-73D6-4340-A72C-DC335B442662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BFC0038-20CB-4D7D-9734-0D3128D165F1}" type="pres">
      <dgm:prSet presAssocID="{D14C661D-7272-4D3E-B6C8-E4536D2AA96D}" presName="hierRoot2" presStyleCnt="0"/>
      <dgm:spPr/>
    </dgm:pt>
    <dgm:pt modelId="{5A047DE7-7FDE-4314-8F5C-65C94868940B}" type="pres">
      <dgm:prSet presAssocID="{D14C661D-7272-4D3E-B6C8-E4536D2AA96D}" presName="composite2" presStyleCnt="0"/>
      <dgm:spPr/>
    </dgm:pt>
    <dgm:pt modelId="{172DE949-B94E-4881-A68C-9036883AB5F3}" type="pres">
      <dgm:prSet presAssocID="{D14C661D-7272-4D3E-B6C8-E4536D2AA96D}" presName="background2" presStyleLbl="node2" presStyleIdx="0" presStyleCnt="2"/>
      <dgm:spPr/>
    </dgm:pt>
    <dgm:pt modelId="{E98D8976-3C53-440D-A0E0-1E7327D3976D}" type="pres">
      <dgm:prSet presAssocID="{D14C661D-7272-4D3E-B6C8-E4536D2AA96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DDC450-BCA0-4350-AE40-92199DBB3EF4}" type="pres">
      <dgm:prSet presAssocID="{D14C661D-7272-4D3E-B6C8-E4536D2AA96D}" presName="hierChild3" presStyleCnt="0"/>
      <dgm:spPr/>
    </dgm:pt>
    <dgm:pt modelId="{58903A1F-D0CB-44D1-8FEB-8FAB646E6310}" type="pres">
      <dgm:prSet presAssocID="{79F30476-0E48-4F30-9A1B-05D06FCD23DB}" presName="Name17" presStyleLbl="parChTrans1D3" presStyleIdx="0" presStyleCnt="5"/>
      <dgm:spPr/>
      <dgm:t>
        <a:bodyPr/>
        <a:lstStyle/>
        <a:p>
          <a:endParaRPr lang="en-US"/>
        </a:p>
      </dgm:t>
    </dgm:pt>
    <dgm:pt modelId="{E9C77A23-90FA-40AE-832E-945C4EB8DD21}" type="pres">
      <dgm:prSet presAssocID="{EA708204-B408-4FE6-9917-4A819FBEFE7E}" presName="hierRoot3" presStyleCnt="0"/>
      <dgm:spPr/>
    </dgm:pt>
    <dgm:pt modelId="{5D7C38CF-D538-4CB7-9B6E-1EF312D2E9A0}" type="pres">
      <dgm:prSet presAssocID="{EA708204-B408-4FE6-9917-4A819FBEFE7E}" presName="composite3" presStyleCnt="0"/>
      <dgm:spPr/>
    </dgm:pt>
    <dgm:pt modelId="{B0D4CC2D-F2A0-49AD-852C-1F5CFAD83C8D}" type="pres">
      <dgm:prSet presAssocID="{EA708204-B408-4FE6-9917-4A819FBEFE7E}" presName="background3" presStyleLbl="node3" presStyleIdx="0" presStyleCnt="5"/>
      <dgm:spPr/>
    </dgm:pt>
    <dgm:pt modelId="{23B98F1D-9FAB-490B-9990-B6B25DD807D4}" type="pres">
      <dgm:prSet presAssocID="{EA708204-B408-4FE6-9917-4A819FBEFE7E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28A950-4E27-4E67-8BEA-0699EB762F43}" type="pres">
      <dgm:prSet presAssocID="{EA708204-B408-4FE6-9917-4A819FBEFE7E}" presName="hierChild4" presStyleCnt="0"/>
      <dgm:spPr/>
    </dgm:pt>
    <dgm:pt modelId="{910D751F-E983-4875-8BE1-4C917E6A9AFD}" type="pres">
      <dgm:prSet presAssocID="{FEA96C82-A0B0-4D76-B1FC-6DB0748804B6}" presName="Name17" presStyleLbl="parChTrans1D3" presStyleIdx="1" presStyleCnt="5"/>
      <dgm:spPr/>
      <dgm:t>
        <a:bodyPr/>
        <a:lstStyle/>
        <a:p>
          <a:endParaRPr lang="en-US"/>
        </a:p>
      </dgm:t>
    </dgm:pt>
    <dgm:pt modelId="{9F0CAA3F-AA08-4FA0-BD5B-44AA04C778BD}" type="pres">
      <dgm:prSet presAssocID="{9481AE9E-01B3-4D84-85B0-AF312CD01EF4}" presName="hierRoot3" presStyleCnt="0"/>
      <dgm:spPr/>
    </dgm:pt>
    <dgm:pt modelId="{A7138145-DCD0-4551-8E32-2F6BFC3A62DC}" type="pres">
      <dgm:prSet presAssocID="{9481AE9E-01B3-4D84-85B0-AF312CD01EF4}" presName="composite3" presStyleCnt="0"/>
      <dgm:spPr/>
    </dgm:pt>
    <dgm:pt modelId="{418F9DBB-556A-4C9A-8C6F-E60BFD46B518}" type="pres">
      <dgm:prSet presAssocID="{9481AE9E-01B3-4D84-85B0-AF312CD01EF4}" presName="background3" presStyleLbl="node3" presStyleIdx="1" presStyleCnt="5"/>
      <dgm:spPr/>
    </dgm:pt>
    <dgm:pt modelId="{AD2E1CF6-6945-4EFF-B2B5-DA8606FBE526}" type="pres">
      <dgm:prSet presAssocID="{9481AE9E-01B3-4D84-85B0-AF312CD01EF4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BCC957-B74F-4BAA-A3DA-65A4F9EEAE05}" type="pres">
      <dgm:prSet presAssocID="{9481AE9E-01B3-4D84-85B0-AF312CD01EF4}" presName="hierChild4" presStyleCnt="0"/>
      <dgm:spPr/>
    </dgm:pt>
    <dgm:pt modelId="{6AD2EAA4-9690-414D-A29C-7BB1F3BDEED5}" type="pres">
      <dgm:prSet presAssocID="{1443259D-E2F9-46A8-A239-536E2F8F2848}" presName="Name17" presStyleLbl="parChTrans1D3" presStyleIdx="2" presStyleCnt="5"/>
      <dgm:spPr/>
      <dgm:t>
        <a:bodyPr/>
        <a:lstStyle/>
        <a:p>
          <a:endParaRPr lang="en-US"/>
        </a:p>
      </dgm:t>
    </dgm:pt>
    <dgm:pt modelId="{50893BE2-1F2B-4B15-B4A1-0D1C52FF20C9}" type="pres">
      <dgm:prSet presAssocID="{FCFCE5AA-FF19-4C1F-B15A-18A410BFF219}" presName="hierRoot3" presStyleCnt="0"/>
      <dgm:spPr/>
    </dgm:pt>
    <dgm:pt modelId="{018A0ABF-EFD2-48B5-915E-B6066EDD5712}" type="pres">
      <dgm:prSet presAssocID="{FCFCE5AA-FF19-4C1F-B15A-18A410BFF219}" presName="composite3" presStyleCnt="0"/>
      <dgm:spPr/>
    </dgm:pt>
    <dgm:pt modelId="{1325A784-81C4-4310-A14B-DB537AC80EA5}" type="pres">
      <dgm:prSet presAssocID="{FCFCE5AA-FF19-4C1F-B15A-18A410BFF219}" presName="background3" presStyleLbl="node3" presStyleIdx="2" presStyleCnt="5"/>
      <dgm:spPr/>
    </dgm:pt>
    <dgm:pt modelId="{57E38D6E-B008-496C-8D03-F1CD8B0118C2}" type="pres">
      <dgm:prSet presAssocID="{FCFCE5AA-FF19-4C1F-B15A-18A410BFF219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F3EF43-0C61-4118-B004-DB751167C5C3}" type="pres">
      <dgm:prSet presAssocID="{FCFCE5AA-FF19-4C1F-B15A-18A410BFF219}" presName="hierChild4" presStyleCnt="0"/>
      <dgm:spPr/>
    </dgm:pt>
    <dgm:pt modelId="{E56444F8-B08E-4540-830A-3A161530425C}" type="pres">
      <dgm:prSet presAssocID="{585016D0-3AE5-4AAB-AEEB-6779B2C195A2}" presName="Name17" presStyleLbl="parChTrans1D3" presStyleIdx="3" presStyleCnt="5"/>
      <dgm:spPr/>
      <dgm:t>
        <a:bodyPr/>
        <a:lstStyle/>
        <a:p>
          <a:endParaRPr lang="en-US"/>
        </a:p>
      </dgm:t>
    </dgm:pt>
    <dgm:pt modelId="{C942FB65-B276-4ABA-BD68-84D3ADA319E2}" type="pres">
      <dgm:prSet presAssocID="{1CE8803D-F95F-4559-80D0-5D72688AECA2}" presName="hierRoot3" presStyleCnt="0"/>
      <dgm:spPr/>
    </dgm:pt>
    <dgm:pt modelId="{16D54953-0429-49E7-9FE1-E6BE4EAA6BC3}" type="pres">
      <dgm:prSet presAssocID="{1CE8803D-F95F-4559-80D0-5D72688AECA2}" presName="composite3" presStyleCnt="0"/>
      <dgm:spPr/>
    </dgm:pt>
    <dgm:pt modelId="{9A175FBB-94DD-4226-B44C-EEFFE857D6AC}" type="pres">
      <dgm:prSet presAssocID="{1CE8803D-F95F-4559-80D0-5D72688AECA2}" presName="background3" presStyleLbl="node3" presStyleIdx="3" presStyleCnt="5"/>
      <dgm:spPr/>
    </dgm:pt>
    <dgm:pt modelId="{B7809D87-DBDB-41A4-A765-086FF67231E0}" type="pres">
      <dgm:prSet presAssocID="{1CE8803D-F95F-4559-80D0-5D72688AECA2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3F7D25-E4B5-4F7D-83D8-9520713EA423}" type="pres">
      <dgm:prSet presAssocID="{1CE8803D-F95F-4559-80D0-5D72688AECA2}" presName="hierChild4" presStyleCnt="0"/>
      <dgm:spPr/>
    </dgm:pt>
    <dgm:pt modelId="{7511CCE5-B737-4704-9A8E-EF7199FFE292}" type="pres">
      <dgm:prSet presAssocID="{6E7C501E-449C-4103-8CA8-E668B97A94F7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9BD6003-E7E8-439B-98F3-62ABB74510A4}" type="pres">
      <dgm:prSet presAssocID="{69DBAF29-3AA9-4562-8561-4C4BF548D2F8}" presName="hierRoot2" presStyleCnt="0"/>
      <dgm:spPr/>
    </dgm:pt>
    <dgm:pt modelId="{01E47191-2D84-434E-8C3B-F7AED26DB132}" type="pres">
      <dgm:prSet presAssocID="{69DBAF29-3AA9-4562-8561-4C4BF548D2F8}" presName="composite2" presStyleCnt="0"/>
      <dgm:spPr/>
    </dgm:pt>
    <dgm:pt modelId="{CDFFE7D5-0467-4275-A8AC-26386EE63A3A}" type="pres">
      <dgm:prSet presAssocID="{69DBAF29-3AA9-4562-8561-4C4BF548D2F8}" presName="background2" presStyleLbl="node2" presStyleIdx="1" presStyleCnt="2"/>
      <dgm:spPr/>
    </dgm:pt>
    <dgm:pt modelId="{04185CF4-D6F8-43C7-8D5F-A8388977994C}" type="pres">
      <dgm:prSet presAssocID="{69DBAF29-3AA9-4562-8561-4C4BF548D2F8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2AF633-0951-4964-A282-BFA7CCE79129}" type="pres">
      <dgm:prSet presAssocID="{69DBAF29-3AA9-4562-8561-4C4BF548D2F8}" presName="hierChild3" presStyleCnt="0"/>
      <dgm:spPr/>
    </dgm:pt>
    <dgm:pt modelId="{46D67EDB-F057-4E8D-9711-AC10CA22F3EE}" type="pres">
      <dgm:prSet presAssocID="{1638D868-DC2A-4649-8B68-A89E79DF1DA5}" presName="Name17" presStyleLbl="parChTrans1D3" presStyleIdx="4" presStyleCnt="5"/>
      <dgm:spPr/>
      <dgm:t>
        <a:bodyPr/>
        <a:lstStyle/>
        <a:p>
          <a:endParaRPr lang="en-US"/>
        </a:p>
      </dgm:t>
    </dgm:pt>
    <dgm:pt modelId="{3B5C7DA1-FDDE-4061-BFFE-5B0F2C9D9787}" type="pres">
      <dgm:prSet presAssocID="{B53610B9-C082-4E0C-9F6E-53201DD544B8}" presName="hierRoot3" presStyleCnt="0"/>
      <dgm:spPr/>
    </dgm:pt>
    <dgm:pt modelId="{F9C8947B-7120-429A-85A3-6B916D14FBC6}" type="pres">
      <dgm:prSet presAssocID="{B53610B9-C082-4E0C-9F6E-53201DD544B8}" presName="composite3" presStyleCnt="0"/>
      <dgm:spPr/>
    </dgm:pt>
    <dgm:pt modelId="{04378053-6EDA-4969-9D14-FD73773E5141}" type="pres">
      <dgm:prSet presAssocID="{B53610B9-C082-4E0C-9F6E-53201DD544B8}" presName="background3" presStyleLbl="node3" presStyleIdx="4" presStyleCnt="5"/>
      <dgm:spPr/>
    </dgm:pt>
    <dgm:pt modelId="{70BF809E-FE19-4082-927A-37C8D81532CF}" type="pres">
      <dgm:prSet presAssocID="{B53610B9-C082-4E0C-9F6E-53201DD544B8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87250C-6DD1-4ADD-BAA5-BEE6984BDC46}" type="pres">
      <dgm:prSet presAssocID="{B53610B9-C082-4E0C-9F6E-53201DD544B8}" presName="hierChild4" presStyleCnt="0"/>
      <dgm:spPr/>
    </dgm:pt>
  </dgm:ptLst>
  <dgm:cxnLst>
    <dgm:cxn modelId="{941A83DF-D052-43CD-962B-AB4AE747E6FD}" type="presOf" srcId="{9A53E721-73D6-4340-A72C-DC335B442662}" destId="{FC5B6F64-6E5E-4670-A142-707EAECF9762}" srcOrd="0" destOrd="0" presId="urn:microsoft.com/office/officeart/2005/8/layout/hierarchy1"/>
    <dgm:cxn modelId="{0FD76E1A-B336-44AF-8DE6-193D336C269A}" type="presOf" srcId="{1CE8803D-F95F-4559-80D0-5D72688AECA2}" destId="{B7809D87-DBDB-41A4-A765-086FF67231E0}" srcOrd="0" destOrd="0" presId="urn:microsoft.com/office/officeart/2005/8/layout/hierarchy1"/>
    <dgm:cxn modelId="{2E98C6AC-5358-45D3-AA1D-6AA5A5386CD5}" type="presOf" srcId="{FEA96C82-A0B0-4D76-B1FC-6DB0748804B6}" destId="{910D751F-E983-4875-8BE1-4C917E6A9AFD}" srcOrd="0" destOrd="0" presId="urn:microsoft.com/office/officeart/2005/8/layout/hierarchy1"/>
    <dgm:cxn modelId="{B4D01415-3B22-424C-835C-97B8658470DB}" type="presOf" srcId="{6E7C501E-449C-4103-8CA8-E668B97A94F7}" destId="{7511CCE5-B737-4704-9A8E-EF7199FFE292}" srcOrd="0" destOrd="0" presId="urn:microsoft.com/office/officeart/2005/8/layout/hierarchy1"/>
    <dgm:cxn modelId="{E8D6EAD3-0240-4D6E-835D-DE9963B71F7D}" srcId="{D14C661D-7272-4D3E-B6C8-E4536D2AA96D}" destId="{1CE8803D-F95F-4559-80D0-5D72688AECA2}" srcOrd="3" destOrd="0" parTransId="{585016D0-3AE5-4AAB-AEEB-6779B2C195A2}" sibTransId="{D8452D13-1457-49FA-B438-B917EA045BEC}"/>
    <dgm:cxn modelId="{F7B4BDD7-1439-4CE9-A32E-D454BE34D7A6}" type="presOf" srcId="{1443259D-E2F9-46A8-A239-536E2F8F2848}" destId="{6AD2EAA4-9690-414D-A29C-7BB1F3BDEED5}" srcOrd="0" destOrd="0" presId="urn:microsoft.com/office/officeart/2005/8/layout/hierarchy1"/>
    <dgm:cxn modelId="{5B0A14E3-90C6-42BC-9F8D-D23E860EC4AB}" type="presOf" srcId="{D14C661D-7272-4D3E-B6C8-E4536D2AA96D}" destId="{E98D8976-3C53-440D-A0E0-1E7327D3976D}" srcOrd="0" destOrd="0" presId="urn:microsoft.com/office/officeart/2005/8/layout/hierarchy1"/>
    <dgm:cxn modelId="{AC05051E-EC1B-4897-96AB-A0335F48643C}" type="presOf" srcId="{69DBAF29-3AA9-4562-8561-4C4BF548D2F8}" destId="{04185CF4-D6F8-43C7-8D5F-A8388977994C}" srcOrd="0" destOrd="0" presId="urn:microsoft.com/office/officeart/2005/8/layout/hierarchy1"/>
    <dgm:cxn modelId="{9A457402-88D1-4211-88D9-824533A40CD7}" type="presOf" srcId="{79F30476-0E48-4F30-9A1B-05D06FCD23DB}" destId="{58903A1F-D0CB-44D1-8FEB-8FAB646E6310}" srcOrd="0" destOrd="0" presId="urn:microsoft.com/office/officeart/2005/8/layout/hierarchy1"/>
    <dgm:cxn modelId="{75BEEF22-7C9A-479F-8250-89DBDC0D29AD}" srcId="{827299CD-7FB8-4CAD-98EC-0FE2302C1133}" destId="{C6D76FCA-3B6D-431B-98DD-091A457A2E83}" srcOrd="0" destOrd="0" parTransId="{07AE759B-506A-439D-84D5-7BE4D64A1BDD}" sibTransId="{006C8831-609A-4D0C-A115-75BDF69EB8B8}"/>
    <dgm:cxn modelId="{E30AD843-8006-44E8-9C17-D70685E16315}" type="presOf" srcId="{EA708204-B408-4FE6-9917-4A819FBEFE7E}" destId="{23B98F1D-9FAB-490B-9990-B6B25DD807D4}" srcOrd="0" destOrd="0" presId="urn:microsoft.com/office/officeart/2005/8/layout/hierarchy1"/>
    <dgm:cxn modelId="{3732A20D-B2C4-4943-B490-932DEA0BC53C}" type="presOf" srcId="{B53610B9-C082-4E0C-9F6E-53201DD544B8}" destId="{70BF809E-FE19-4082-927A-37C8D81532CF}" srcOrd="0" destOrd="0" presId="urn:microsoft.com/office/officeart/2005/8/layout/hierarchy1"/>
    <dgm:cxn modelId="{09B3B84C-0D5A-4A12-A7C5-11FAEDF45467}" srcId="{C6D76FCA-3B6D-431B-98DD-091A457A2E83}" destId="{D14C661D-7272-4D3E-B6C8-E4536D2AA96D}" srcOrd="0" destOrd="0" parTransId="{9A53E721-73D6-4340-A72C-DC335B442662}" sibTransId="{98146E40-E942-4A6B-90FE-974780917D4E}"/>
    <dgm:cxn modelId="{4F70CEC9-D5B2-477B-89B8-C9A3147482E5}" srcId="{69DBAF29-3AA9-4562-8561-4C4BF548D2F8}" destId="{B53610B9-C082-4E0C-9F6E-53201DD544B8}" srcOrd="0" destOrd="0" parTransId="{1638D868-DC2A-4649-8B68-A89E79DF1DA5}" sibTransId="{71BBEC7C-9F7A-418E-9A5C-774EE32EAE95}"/>
    <dgm:cxn modelId="{805D02DD-C3D0-48E2-A29A-C0FC52F51486}" type="presOf" srcId="{1638D868-DC2A-4649-8B68-A89E79DF1DA5}" destId="{46D67EDB-F057-4E8D-9711-AC10CA22F3EE}" srcOrd="0" destOrd="0" presId="urn:microsoft.com/office/officeart/2005/8/layout/hierarchy1"/>
    <dgm:cxn modelId="{D3248017-1B90-4DA3-B226-274BE219968A}" srcId="{D14C661D-7272-4D3E-B6C8-E4536D2AA96D}" destId="{9481AE9E-01B3-4D84-85B0-AF312CD01EF4}" srcOrd="1" destOrd="0" parTransId="{FEA96C82-A0B0-4D76-B1FC-6DB0748804B6}" sibTransId="{CA75D772-3153-4299-9425-DACD809B3B4C}"/>
    <dgm:cxn modelId="{D6C67A46-AC73-44BE-BA76-B69EF8245D24}" type="presOf" srcId="{C6D76FCA-3B6D-431B-98DD-091A457A2E83}" destId="{664813AA-66C4-43E2-A1D1-7103BE564D9C}" srcOrd="0" destOrd="0" presId="urn:microsoft.com/office/officeart/2005/8/layout/hierarchy1"/>
    <dgm:cxn modelId="{B00A1D7E-F757-4BBE-82F2-95D3B3729D5B}" srcId="{D14C661D-7272-4D3E-B6C8-E4536D2AA96D}" destId="{EA708204-B408-4FE6-9917-4A819FBEFE7E}" srcOrd="0" destOrd="0" parTransId="{79F30476-0E48-4F30-9A1B-05D06FCD23DB}" sibTransId="{25D0BFE3-8103-4708-943E-1C57DA90F4CA}"/>
    <dgm:cxn modelId="{FC859789-1B4A-4BBC-9716-82AE11BB26A4}" srcId="{D14C661D-7272-4D3E-B6C8-E4536D2AA96D}" destId="{FCFCE5AA-FF19-4C1F-B15A-18A410BFF219}" srcOrd="2" destOrd="0" parTransId="{1443259D-E2F9-46A8-A239-536E2F8F2848}" sibTransId="{CA2A849B-6C2A-410C-B1E9-1C4EECA9B6AB}"/>
    <dgm:cxn modelId="{C64B1A54-F74C-49D8-A678-20D0581EA18B}" type="presOf" srcId="{9481AE9E-01B3-4D84-85B0-AF312CD01EF4}" destId="{AD2E1CF6-6945-4EFF-B2B5-DA8606FBE526}" srcOrd="0" destOrd="0" presId="urn:microsoft.com/office/officeart/2005/8/layout/hierarchy1"/>
    <dgm:cxn modelId="{506D0FE2-1BD4-46EA-99F5-2BD8BBB4BAA2}" srcId="{C6D76FCA-3B6D-431B-98DD-091A457A2E83}" destId="{69DBAF29-3AA9-4562-8561-4C4BF548D2F8}" srcOrd="1" destOrd="0" parTransId="{6E7C501E-449C-4103-8CA8-E668B97A94F7}" sibTransId="{04EA9E52-6634-4EE2-A0AF-DCF80E7DB3D2}"/>
    <dgm:cxn modelId="{CD11C3C0-976A-4129-8F8E-04A9881D6A78}" type="presOf" srcId="{585016D0-3AE5-4AAB-AEEB-6779B2C195A2}" destId="{E56444F8-B08E-4540-830A-3A161530425C}" srcOrd="0" destOrd="0" presId="urn:microsoft.com/office/officeart/2005/8/layout/hierarchy1"/>
    <dgm:cxn modelId="{28FADA97-F7D7-42FA-9178-D19D3F61E54C}" type="presOf" srcId="{FCFCE5AA-FF19-4C1F-B15A-18A410BFF219}" destId="{57E38D6E-B008-496C-8D03-F1CD8B0118C2}" srcOrd="0" destOrd="0" presId="urn:microsoft.com/office/officeart/2005/8/layout/hierarchy1"/>
    <dgm:cxn modelId="{E057746B-F5C4-43CD-9E42-38672736053D}" type="presOf" srcId="{827299CD-7FB8-4CAD-98EC-0FE2302C1133}" destId="{8915B448-BF48-47A3-B279-B19DD1059C83}" srcOrd="0" destOrd="0" presId="urn:microsoft.com/office/officeart/2005/8/layout/hierarchy1"/>
    <dgm:cxn modelId="{03BF6E62-3567-4C32-AC6B-A8E520051DF7}" type="presParOf" srcId="{8915B448-BF48-47A3-B279-B19DD1059C83}" destId="{E14320A9-6014-4424-91A5-72FD9802E23C}" srcOrd="0" destOrd="0" presId="urn:microsoft.com/office/officeart/2005/8/layout/hierarchy1"/>
    <dgm:cxn modelId="{F073756F-8D77-490C-A7A2-ECF885ED5528}" type="presParOf" srcId="{E14320A9-6014-4424-91A5-72FD9802E23C}" destId="{B2AE2B34-313E-4B11-BCA6-7E141FAD622C}" srcOrd="0" destOrd="0" presId="urn:microsoft.com/office/officeart/2005/8/layout/hierarchy1"/>
    <dgm:cxn modelId="{76AE3F40-C58B-4BE7-A84D-AB5818D6EE24}" type="presParOf" srcId="{B2AE2B34-313E-4B11-BCA6-7E141FAD622C}" destId="{3340BDB0-C679-475A-A937-898036F3C331}" srcOrd="0" destOrd="0" presId="urn:microsoft.com/office/officeart/2005/8/layout/hierarchy1"/>
    <dgm:cxn modelId="{CD8DC0E7-FFA9-45F2-9BD7-9ACE93978CC5}" type="presParOf" srcId="{B2AE2B34-313E-4B11-BCA6-7E141FAD622C}" destId="{664813AA-66C4-43E2-A1D1-7103BE564D9C}" srcOrd="1" destOrd="0" presId="urn:microsoft.com/office/officeart/2005/8/layout/hierarchy1"/>
    <dgm:cxn modelId="{032F09C5-0A2D-477F-9663-00BC8F51EEEA}" type="presParOf" srcId="{E14320A9-6014-4424-91A5-72FD9802E23C}" destId="{BCDA9B30-5178-469E-81DB-2E2AFCF81E37}" srcOrd="1" destOrd="0" presId="urn:microsoft.com/office/officeart/2005/8/layout/hierarchy1"/>
    <dgm:cxn modelId="{F7A93639-888D-4D34-B05E-937F204C23A1}" type="presParOf" srcId="{BCDA9B30-5178-469E-81DB-2E2AFCF81E37}" destId="{FC5B6F64-6E5E-4670-A142-707EAECF9762}" srcOrd="0" destOrd="0" presId="urn:microsoft.com/office/officeart/2005/8/layout/hierarchy1"/>
    <dgm:cxn modelId="{E5E08EE1-AC50-4768-800A-023561BD27CC}" type="presParOf" srcId="{BCDA9B30-5178-469E-81DB-2E2AFCF81E37}" destId="{ABFC0038-20CB-4D7D-9734-0D3128D165F1}" srcOrd="1" destOrd="0" presId="urn:microsoft.com/office/officeart/2005/8/layout/hierarchy1"/>
    <dgm:cxn modelId="{7E5461A3-C89B-4C2F-9EA5-B7C6C5E7D76F}" type="presParOf" srcId="{ABFC0038-20CB-4D7D-9734-0D3128D165F1}" destId="{5A047DE7-7FDE-4314-8F5C-65C94868940B}" srcOrd="0" destOrd="0" presId="urn:microsoft.com/office/officeart/2005/8/layout/hierarchy1"/>
    <dgm:cxn modelId="{815DC02A-C314-437A-AD35-E5642ACCF98E}" type="presParOf" srcId="{5A047DE7-7FDE-4314-8F5C-65C94868940B}" destId="{172DE949-B94E-4881-A68C-9036883AB5F3}" srcOrd="0" destOrd="0" presId="urn:microsoft.com/office/officeart/2005/8/layout/hierarchy1"/>
    <dgm:cxn modelId="{97C7ACB5-C8EF-40C9-B63F-807472FEDC5A}" type="presParOf" srcId="{5A047DE7-7FDE-4314-8F5C-65C94868940B}" destId="{E98D8976-3C53-440D-A0E0-1E7327D3976D}" srcOrd="1" destOrd="0" presId="urn:microsoft.com/office/officeart/2005/8/layout/hierarchy1"/>
    <dgm:cxn modelId="{59B7494B-D673-4003-BB5E-3B492C13EE12}" type="presParOf" srcId="{ABFC0038-20CB-4D7D-9734-0D3128D165F1}" destId="{F7DDC450-BCA0-4350-AE40-92199DBB3EF4}" srcOrd="1" destOrd="0" presId="urn:microsoft.com/office/officeart/2005/8/layout/hierarchy1"/>
    <dgm:cxn modelId="{7C186719-D3CD-4D89-89A9-F2EAE63F122C}" type="presParOf" srcId="{F7DDC450-BCA0-4350-AE40-92199DBB3EF4}" destId="{58903A1F-D0CB-44D1-8FEB-8FAB646E6310}" srcOrd="0" destOrd="0" presId="urn:microsoft.com/office/officeart/2005/8/layout/hierarchy1"/>
    <dgm:cxn modelId="{744AA347-B2F3-4C07-9C9B-2534ACB74619}" type="presParOf" srcId="{F7DDC450-BCA0-4350-AE40-92199DBB3EF4}" destId="{E9C77A23-90FA-40AE-832E-945C4EB8DD21}" srcOrd="1" destOrd="0" presId="urn:microsoft.com/office/officeart/2005/8/layout/hierarchy1"/>
    <dgm:cxn modelId="{BE9D0E89-A600-4224-A7AE-9FCD6937BAF6}" type="presParOf" srcId="{E9C77A23-90FA-40AE-832E-945C4EB8DD21}" destId="{5D7C38CF-D538-4CB7-9B6E-1EF312D2E9A0}" srcOrd="0" destOrd="0" presId="urn:microsoft.com/office/officeart/2005/8/layout/hierarchy1"/>
    <dgm:cxn modelId="{1BBAF928-5C26-4C55-AB80-08A75C9BB25B}" type="presParOf" srcId="{5D7C38CF-D538-4CB7-9B6E-1EF312D2E9A0}" destId="{B0D4CC2D-F2A0-49AD-852C-1F5CFAD83C8D}" srcOrd="0" destOrd="0" presId="urn:microsoft.com/office/officeart/2005/8/layout/hierarchy1"/>
    <dgm:cxn modelId="{F9520BC6-259A-423A-AB62-66B46676746F}" type="presParOf" srcId="{5D7C38CF-D538-4CB7-9B6E-1EF312D2E9A0}" destId="{23B98F1D-9FAB-490B-9990-B6B25DD807D4}" srcOrd="1" destOrd="0" presId="urn:microsoft.com/office/officeart/2005/8/layout/hierarchy1"/>
    <dgm:cxn modelId="{01BC1372-B92C-450C-B207-CB94A1824B69}" type="presParOf" srcId="{E9C77A23-90FA-40AE-832E-945C4EB8DD21}" destId="{5728A950-4E27-4E67-8BEA-0699EB762F43}" srcOrd="1" destOrd="0" presId="urn:microsoft.com/office/officeart/2005/8/layout/hierarchy1"/>
    <dgm:cxn modelId="{46279BC7-FFA2-4045-88B5-8CA4E693FABC}" type="presParOf" srcId="{F7DDC450-BCA0-4350-AE40-92199DBB3EF4}" destId="{910D751F-E983-4875-8BE1-4C917E6A9AFD}" srcOrd="2" destOrd="0" presId="urn:microsoft.com/office/officeart/2005/8/layout/hierarchy1"/>
    <dgm:cxn modelId="{AA393BEC-F177-4DCD-8D27-FFB3BACA355B}" type="presParOf" srcId="{F7DDC450-BCA0-4350-AE40-92199DBB3EF4}" destId="{9F0CAA3F-AA08-4FA0-BD5B-44AA04C778BD}" srcOrd="3" destOrd="0" presId="urn:microsoft.com/office/officeart/2005/8/layout/hierarchy1"/>
    <dgm:cxn modelId="{D63F5723-E7B4-4C2E-B740-A3AB22416208}" type="presParOf" srcId="{9F0CAA3F-AA08-4FA0-BD5B-44AA04C778BD}" destId="{A7138145-DCD0-4551-8E32-2F6BFC3A62DC}" srcOrd="0" destOrd="0" presId="urn:microsoft.com/office/officeart/2005/8/layout/hierarchy1"/>
    <dgm:cxn modelId="{7B45D0C6-3946-4B40-8058-17419D9D4797}" type="presParOf" srcId="{A7138145-DCD0-4551-8E32-2F6BFC3A62DC}" destId="{418F9DBB-556A-4C9A-8C6F-E60BFD46B518}" srcOrd="0" destOrd="0" presId="urn:microsoft.com/office/officeart/2005/8/layout/hierarchy1"/>
    <dgm:cxn modelId="{FD9BD05C-8899-47AC-AF79-82CAD5E9D931}" type="presParOf" srcId="{A7138145-DCD0-4551-8E32-2F6BFC3A62DC}" destId="{AD2E1CF6-6945-4EFF-B2B5-DA8606FBE526}" srcOrd="1" destOrd="0" presId="urn:microsoft.com/office/officeart/2005/8/layout/hierarchy1"/>
    <dgm:cxn modelId="{EF163166-CA5B-4C7A-BCB1-9BD26B368095}" type="presParOf" srcId="{9F0CAA3F-AA08-4FA0-BD5B-44AA04C778BD}" destId="{55BCC957-B74F-4BAA-A3DA-65A4F9EEAE05}" srcOrd="1" destOrd="0" presId="urn:microsoft.com/office/officeart/2005/8/layout/hierarchy1"/>
    <dgm:cxn modelId="{592E9D8A-8994-45B4-BF8D-696F863A1078}" type="presParOf" srcId="{F7DDC450-BCA0-4350-AE40-92199DBB3EF4}" destId="{6AD2EAA4-9690-414D-A29C-7BB1F3BDEED5}" srcOrd="4" destOrd="0" presId="urn:microsoft.com/office/officeart/2005/8/layout/hierarchy1"/>
    <dgm:cxn modelId="{210B579B-BB14-4D55-AFFE-262771ADC757}" type="presParOf" srcId="{F7DDC450-BCA0-4350-AE40-92199DBB3EF4}" destId="{50893BE2-1F2B-4B15-B4A1-0D1C52FF20C9}" srcOrd="5" destOrd="0" presId="urn:microsoft.com/office/officeart/2005/8/layout/hierarchy1"/>
    <dgm:cxn modelId="{365392EF-FEBF-427A-8E03-4EB1E6A6B6C3}" type="presParOf" srcId="{50893BE2-1F2B-4B15-B4A1-0D1C52FF20C9}" destId="{018A0ABF-EFD2-48B5-915E-B6066EDD5712}" srcOrd="0" destOrd="0" presId="urn:microsoft.com/office/officeart/2005/8/layout/hierarchy1"/>
    <dgm:cxn modelId="{4BFD1B0B-DA16-4B68-89AD-F864A396F8B0}" type="presParOf" srcId="{018A0ABF-EFD2-48B5-915E-B6066EDD5712}" destId="{1325A784-81C4-4310-A14B-DB537AC80EA5}" srcOrd="0" destOrd="0" presId="urn:microsoft.com/office/officeart/2005/8/layout/hierarchy1"/>
    <dgm:cxn modelId="{7794A269-746F-4D2E-B728-8942341310D4}" type="presParOf" srcId="{018A0ABF-EFD2-48B5-915E-B6066EDD5712}" destId="{57E38D6E-B008-496C-8D03-F1CD8B0118C2}" srcOrd="1" destOrd="0" presId="urn:microsoft.com/office/officeart/2005/8/layout/hierarchy1"/>
    <dgm:cxn modelId="{870A4BB3-E9C9-4458-9617-4054A2180144}" type="presParOf" srcId="{50893BE2-1F2B-4B15-B4A1-0D1C52FF20C9}" destId="{F4F3EF43-0C61-4118-B004-DB751167C5C3}" srcOrd="1" destOrd="0" presId="urn:microsoft.com/office/officeart/2005/8/layout/hierarchy1"/>
    <dgm:cxn modelId="{60D60B69-227B-426C-94E7-3A2F0D4523FA}" type="presParOf" srcId="{F7DDC450-BCA0-4350-AE40-92199DBB3EF4}" destId="{E56444F8-B08E-4540-830A-3A161530425C}" srcOrd="6" destOrd="0" presId="urn:microsoft.com/office/officeart/2005/8/layout/hierarchy1"/>
    <dgm:cxn modelId="{6DF6765B-682E-416A-BEF5-BC092F7CACE7}" type="presParOf" srcId="{F7DDC450-BCA0-4350-AE40-92199DBB3EF4}" destId="{C942FB65-B276-4ABA-BD68-84D3ADA319E2}" srcOrd="7" destOrd="0" presId="urn:microsoft.com/office/officeart/2005/8/layout/hierarchy1"/>
    <dgm:cxn modelId="{8611C86D-E8D2-4201-92C3-10045CFB79C0}" type="presParOf" srcId="{C942FB65-B276-4ABA-BD68-84D3ADA319E2}" destId="{16D54953-0429-49E7-9FE1-E6BE4EAA6BC3}" srcOrd="0" destOrd="0" presId="urn:microsoft.com/office/officeart/2005/8/layout/hierarchy1"/>
    <dgm:cxn modelId="{F9A5F8C5-DDFB-4957-B4C4-51E152D09612}" type="presParOf" srcId="{16D54953-0429-49E7-9FE1-E6BE4EAA6BC3}" destId="{9A175FBB-94DD-4226-B44C-EEFFE857D6AC}" srcOrd="0" destOrd="0" presId="urn:microsoft.com/office/officeart/2005/8/layout/hierarchy1"/>
    <dgm:cxn modelId="{852190B0-BD46-4FFF-83A1-CBECDC14D8F5}" type="presParOf" srcId="{16D54953-0429-49E7-9FE1-E6BE4EAA6BC3}" destId="{B7809D87-DBDB-41A4-A765-086FF67231E0}" srcOrd="1" destOrd="0" presId="urn:microsoft.com/office/officeart/2005/8/layout/hierarchy1"/>
    <dgm:cxn modelId="{F57CA733-764D-4122-AEF9-6F9502874692}" type="presParOf" srcId="{C942FB65-B276-4ABA-BD68-84D3ADA319E2}" destId="{9D3F7D25-E4B5-4F7D-83D8-9520713EA423}" srcOrd="1" destOrd="0" presId="urn:microsoft.com/office/officeart/2005/8/layout/hierarchy1"/>
    <dgm:cxn modelId="{E1A8D38E-99CD-435E-93A9-23C5AF89054E}" type="presParOf" srcId="{BCDA9B30-5178-469E-81DB-2E2AFCF81E37}" destId="{7511CCE5-B737-4704-9A8E-EF7199FFE292}" srcOrd="2" destOrd="0" presId="urn:microsoft.com/office/officeart/2005/8/layout/hierarchy1"/>
    <dgm:cxn modelId="{6CE06A0D-02C4-4988-ADA4-0B90E717EBF7}" type="presParOf" srcId="{BCDA9B30-5178-469E-81DB-2E2AFCF81E37}" destId="{19BD6003-E7E8-439B-98F3-62ABB74510A4}" srcOrd="3" destOrd="0" presId="urn:microsoft.com/office/officeart/2005/8/layout/hierarchy1"/>
    <dgm:cxn modelId="{9B40DFCB-C3ED-424D-9FA0-6929A67F5A80}" type="presParOf" srcId="{19BD6003-E7E8-439B-98F3-62ABB74510A4}" destId="{01E47191-2D84-434E-8C3B-F7AED26DB132}" srcOrd="0" destOrd="0" presId="urn:microsoft.com/office/officeart/2005/8/layout/hierarchy1"/>
    <dgm:cxn modelId="{23378C4D-D62A-491C-A48B-C47B0F5E9B87}" type="presParOf" srcId="{01E47191-2D84-434E-8C3B-F7AED26DB132}" destId="{CDFFE7D5-0467-4275-A8AC-26386EE63A3A}" srcOrd="0" destOrd="0" presId="urn:microsoft.com/office/officeart/2005/8/layout/hierarchy1"/>
    <dgm:cxn modelId="{F6D44E4B-841F-4560-8C00-A39EE087776D}" type="presParOf" srcId="{01E47191-2D84-434E-8C3B-F7AED26DB132}" destId="{04185CF4-D6F8-43C7-8D5F-A8388977994C}" srcOrd="1" destOrd="0" presId="urn:microsoft.com/office/officeart/2005/8/layout/hierarchy1"/>
    <dgm:cxn modelId="{E34DA213-6E20-4070-95AF-18518FC5A21E}" type="presParOf" srcId="{19BD6003-E7E8-439B-98F3-62ABB74510A4}" destId="{6C2AF633-0951-4964-A282-BFA7CCE79129}" srcOrd="1" destOrd="0" presId="urn:microsoft.com/office/officeart/2005/8/layout/hierarchy1"/>
    <dgm:cxn modelId="{E7F498E9-DA2F-41F2-A973-7253686302EF}" type="presParOf" srcId="{6C2AF633-0951-4964-A282-BFA7CCE79129}" destId="{46D67EDB-F057-4E8D-9711-AC10CA22F3EE}" srcOrd="0" destOrd="0" presId="urn:microsoft.com/office/officeart/2005/8/layout/hierarchy1"/>
    <dgm:cxn modelId="{ABE2005E-1782-44CE-A402-921A4BB2C03B}" type="presParOf" srcId="{6C2AF633-0951-4964-A282-BFA7CCE79129}" destId="{3B5C7DA1-FDDE-4061-BFFE-5B0F2C9D9787}" srcOrd="1" destOrd="0" presId="urn:microsoft.com/office/officeart/2005/8/layout/hierarchy1"/>
    <dgm:cxn modelId="{2CC847E0-DC54-4A4C-AED8-F948ECF2E247}" type="presParOf" srcId="{3B5C7DA1-FDDE-4061-BFFE-5B0F2C9D9787}" destId="{F9C8947B-7120-429A-85A3-6B916D14FBC6}" srcOrd="0" destOrd="0" presId="urn:microsoft.com/office/officeart/2005/8/layout/hierarchy1"/>
    <dgm:cxn modelId="{C30AF1F8-B804-41DF-89EC-D6A0443156FF}" type="presParOf" srcId="{F9C8947B-7120-429A-85A3-6B916D14FBC6}" destId="{04378053-6EDA-4969-9D14-FD73773E5141}" srcOrd="0" destOrd="0" presId="urn:microsoft.com/office/officeart/2005/8/layout/hierarchy1"/>
    <dgm:cxn modelId="{E5DC85E8-6CC0-40BB-9928-F89A83D642F6}" type="presParOf" srcId="{F9C8947B-7120-429A-85A3-6B916D14FBC6}" destId="{70BF809E-FE19-4082-927A-37C8D81532CF}" srcOrd="1" destOrd="0" presId="urn:microsoft.com/office/officeart/2005/8/layout/hierarchy1"/>
    <dgm:cxn modelId="{01D7F9D5-C985-4CF8-9918-C53E6095E9F2}" type="presParOf" srcId="{3B5C7DA1-FDDE-4061-BFFE-5B0F2C9D9787}" destId="{EF87250C-6DD1-4ADD-BAA5-BEE6984BDC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9E9B81-F33C-4E85-9F78-2997911419B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9ED7B29-648B-498B-A285-F3E229E2432D}">
      <dgm:prSet phldrT="[Text]"/>
      <dgm:spPr/>
      <dgm:t>
        <a:bodyPr/>
        <a:lstStyle/>
        <a:p>
          <a:r>
            <a:rPr lang="en-US" dirty="0"/>
            <a:t>Program was created in 1992 to provide discounts on facility outpatient prescription drugs to select “safety net” settings for research centers or non-profit facilities, including HTCs</a:t>
          </a:r>
        </a:p>
      </dgm:t>
    </dgm:pt>
    <dgm:pt modelId="{CB52905F-FE1A-4B96-A450-DDC73019F884}" type="parTrans" cxnId="{FC01E1F9-7832-4C1C-B28C-C328DAE6517E}">
      <dgm:prSet/>
      <dgm:spPr/>
      <dgm:t>
        <a:bodyPr/>
        <a:lstStyle/>
        <a:p>
          <a:endParaRPr lang="en-US"/>
        </a:p>
      </dgm:t>
    </dgm:pt>
    <dgm:pt modelId="{545D51EF-3624-470D-B030-9F276CDB46D0}" type="sibTrans" cxnId="{FC01E1F9-7832-4C1C-B28C-C328DAE6517E}">
      <dgm:prSet/>
      <dgm:spPr/>
      <dgm:t>
        <a:bodyPr/>
        <a:lstStyle/>
        <a:p>
          <a:endParaRPr lang="en-US" dirty="0"/>
        </a:p>
      </dgm:t>
    </dgm:pt>
    <dgm:pt modelId="{C7096713-11FE-4F80-9051-8478CECF16A2}">
      <dgm:prSet phldrT="[Text]"/>
      <dgm:spPr/>
      <dgm:t>
        <a:bodyPr/>
        <a:lstStyle/>
        <a:p>
          <a:r>
            <a:rPr lang="en-US" dirty="0"/>
            <a:t>A 2010 HRSA guideline expanded 340B eligibility by allowing CEs to have multiple contract pharmacies and expanding the CEs to include cancer centers, and children’s hospitals</a:t>
          </a:r>
        </a:p>
      </dgm:t>
    </dgm:pt>
    <dgm:pt modelId="{B02BB23E-041D-412C-B7F1-A52AFD2C92D4}" type="parTrans" cxnId="{83138929-446E-4A54-BA56-1D6EC8A05117}">
      <dgm:prSet/>
      <dgm:spPr/>
      <dgm:t>
        <a:bodyPr/>
        <a:lstStyle/>
        <a:p>
          <a:endParaRPr lang="en-US"/>
        </a:p>
      </dgm:t>
    </dgm:pt>
    <dgm:pt modelId="{363B4B05-0302-4CF1-BA4D-DD745CD11BB5}" type="sibTrans" cxnId="{83138929-446E-4A54-BA56-1D6EC8A05117}">
      <dgm:prSet/>
      <dgm:spPr/>
      <dgm:t>
        <a:bodyPr/>
        <a:lstStyle/>
        <a:p>
          <a:endParaRPr lang="en-US" dirty="0"/>
        </a:p>
      </dgm:t>
    </dgm:pt>
    <dgm:pt modelId="{3AAAC6EB-CDE5-4A02-AF1C-836259EA38AD}">
      <dgm:prSet phldrT="[Text]"/>
      <dgm:spPr/>
      <dgm:t>
        <a:bodyPr/>
        <a:lstStyle/>
        <a:p>
          <a:r>
            <a:rPr lang="en-US" dirty="0"/>
            <a:t>As a result, 340B purchases increased from &lt;5% in 2005 to 25% in 2013; Hospitals can profit from the discount while applicable HTCs continue to use it merely as a primary revenue stream</a:t>
          </a:r>
        </a:p>
      </dgm:t>
    </dgm:pt>
    <dgm:pt modelId="{B5BB6EBB-2BA9-4115-971D-21CF14E111BD}" type="parTrans" cxnId="{A211D681-3F12-44D5-8CD2-766EBD36F75C}">
      <dgm:prSet/>
      <dgm:spPr/>
      <dgm:t>
        <a:bodyPr/>
        <a:lstStyle/>
        <a:p>
          <a:endParaRPr lang="en-US"/>
        </a:p>
      </dgm:t>
    </dgm:pt>
    <dgm:pt modelId="{E2A309A6-F388-4594-B2A3-CA762F12288C}" type="sibTrans" cxnId="{A211D681-3F12-44D5-8CD2-766EBD36F75C}">
      <dgm:prSet/>
      <dgm:spPr/>
      <dgm:t>
        <a:bodyPr/>
        <a:lstStyle/>
        <a:p>
          <a:endParaRPr lang="en-US"/>
        </a:p>
      </dgm:t>
    </dgm:pt>
    <dgm:pt modelId="{5A8C1EA4-55E4-4210-A4D5-EB1BCF4C805C}" type="pres">
      <dgm:prSet presAssocID="{559E9B81-F33C-4E85-9F78-2997911419BA}" presName="Name0" presStyleCnt="0">
        <dgm:presLayoutVars>
          <dgm:dir/>
          <dgm:resizeHandles val="exact"/>
        </dgm:presLayoutVars>
      </dgm:prSet>
      <dgm:spPr/>
    </dgm:pt>
    <dgm:pt modelId="{65C19AB4-0612-442C-8582-1BC01DCC85DB}" type="pres">
      <dgm:prSet presAssocID="{29ED7B29-648B-498B-A285-F3E229E2432D}" presName="node" presStyleLbl="node1" presStyleIdx="0" presStyleCnt="3" custScaleY="124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0108E4-3A88-4D29-800D-3C5692DC3592}" type="pres">
      <dgm:prSet presAssocID="{545D51EF-3624-470D-B030-9F276CDB46D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0689CCA-41D0-4E4A-9DA0-1BE550652BEF}" type="pres">
      <dgm:prSet presAssocID="{545D51EF-3624-470D-B030-9F276CDB46D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881EFDF-FE2D-4785-9E74-D0C33345C7C1}" type="pres">
      <dgm:prSet presAssocID="{C7096713-11FE-4F80-9051-8478CECF16A2}" presName="node" presStyleLbl="node1" presStyleIdx="1" presStyleCnt="3" custScaleY="1266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4450F-4DD5-46A7-B5B0-B99E732DA528}" type="pres">
      <dgm:prSet presAssocID="{363B4B05-0302-4CF1-BA4D-DD745CD11BB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4D38793-93B2-4C11-9D0E-216EB47F9A6F}" type="pres">
      <dgm:prSet presAssocID="{363B4B05-0302-4CF1-BA4D-DD745CD11BB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1096E3E4-19EC-41C1-AF81-EBE4EC407418}" type="pres">
      <dgm:prSet presAssocID="{3AAAC6EB-CDE5-4A02-AF1C-836259EA38AD}" presName="node" presStyleLbl="node1" presStyleIdx="2" presStyleCnt="3" custScaleY="1246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46C1DD-7F1C-4B9A-BEF1-F7DDFCA1DD96}" type="presOf" srcId="{545D51EF-3624-470D-B030-9F276CDB46D0}" destId="{50689CCA-41D0-4E4A-9DA0-1BE550652BEF}" srcOrd="1" destOrd="0" presId="urn:microsoft.com/office/officeart/2005/8/layout/process1"/>
    <dgm:cxn modelId="{CCB3B976-56AF-4E62-AEE8-83E4064CC300}" type="presOf" srcId="{559E9B81-F33C-4E85-9F78-2997911419BA}" destId="{5A8C1EA4-55E4-4210-A4D5-EB1BCF4C805C}" srcOrd="0" destOrd="0" presId="urn:microsoft.com/office/officeart/2005/8/layout/process1"/>
    <dgm:cxn modelId="{FC01E1F9-7832-4C1C-B28C-C328DAE6517E}" srcId="{559E9B81-F33C-4E85-9F78-2997911419BA}" destId="{29ED7B29-648B-498B-A285-F3E229E2432D}" srcOrd="0" destOrd="0" parTransId="{CB52905F-FE1A-4B96-A450-DDC73019F884}" sibTransId="{545D51EF-3624-470D-B030-9F276CDB46D0}"/>
    <dgm:cxn modelId="{59199B08-42E6-4B6A-A09A-9A68D8B2F076}" type="presOf" srcId="{363B4B05-0302-4CF1-BA4D-DD745CD11BB5}" destId="{34D38793-93B2-4C11-9D0E-216EB47F9A6F}" srcOrd="1" destOrd="0" presId="urn:microsoft.com/office/officeart/2005/8/layout/process1"/>
    <dgm:cxn modelId="{83138929-446E-4A54-BA56-1D6EC8A05117}" srcId="{559E9B81-F33C-4E85-9F78-2997911419BA}" destId="{C7096713-11FE-4F80-9051-8478CECF16A2}" srcOrd="1" destOrd="0" parTransId="{B02BB23E-041D-412C-B7F1-A52AFD2C92D4}" sibTransId="{363B4B05-0302-4CF1-BA4D-DD745CD11BB5}"/>
    <dgm:cxn modelId="{F763F2C1-88E5-481F-9BC0-2DD655685E24}" type="presOf" srcId="{29ED7B29-648B-498B-A285-F3E229E2432D}" destId="{65C19AB4-0612-442C-8582-1BC01DCC85DB}" srcOrd="0" destOrd="0" presId="urn:microsoft.com/office/officeart/2005/8/layout/process1"/>
    <dgm:cxn modelId="{7AFD2EA1-5AF0-4290-B0C4-6938F18485D1}" type="presOf" srcId="{363B4B05-0302-4CF1-BA4D-DD745CD11BB5}" destId="{3ED4450F-4DD5-46A7-B5B0-B99E732DA528}" srcOrd="0" destOrd="0" presId="urn:microsoft.com/office/officeart/2005/8/layout/process1"/>
    <dgm:cxn modelId="{12CAE826-B080-481E-AB80-89149382366C}" type="presOf" srcId="{545D51EF-3624-470D-B030-9F276CDB46D0}" destId="{930108E4-3A88-4D29-800D-3C5692DC3592}" srcOrd="0" destOrd="0" presId="urn:microsoft.com/office/officeart/2005/8/layout/process1"/>
    <dgm:cxn modelId="{609321FC-3DC2-46D4-A940-CD30E7982638}" type="presOf" srcId="{C7096713-11FE-4F80-9051-8478CECF16A2}" destId="{8881EFDF-FE2D-4785-9E74-D0C33345C7C1}" srcOrd="0" destOrd="0" presId="urn:microsoft.com/office/officeart/2005/8/layout/process1"/>
    <dgm:cxn modelId="{A211D681-3F12-44D5-8CD2-766EBD36F75C}" srcId="{559E9B81-F33C-4E85-9F78-2997911419BA}" destId="{3AAAC6EB-CDE5-4A02-AF1C-836259EA38AD}" srcOrd="2" destOrd="0" parTransId="{B5BB6EBB-2BA9-4115-971D-21CF14E111BD}" sibTransId="{E2A309A6-F388-4594-B2A3-CA762F12288C}"/>
    <dgm:cxn modelId="{141FF1E8-EC1C-4530-8F30-914E1B0AECDE}" type="presOf" srcId="{3AAAC6EB-CDE5-4A02-AF1C-836259EA38AD}" destId="{1096E3E4-19EC-41C1-AF81-EBE4EC407418}" srcOrd="0" destOrd="0" presId="urn:microsoft.com/office/officeart/2005/8/layout/process1"/>
    <dgm:cxn modelId="{ED9D20E0-CC67-412A-A49D-E37D967D8E45}" type="presParOf" srcId="{5A8C1EA4-55E4-4210-A4D5-EB1BCF4C805C}" destId="{65C19AB4-0612-442C-8582-1BC01DCC85DB}" srcOrd="0" destOrd="0" presId="urn:microsoft.com/office/officeart/2005/8/layout/process1"/>
    <dgm:cxn modelId="{F3A1CD8E-7687-47EC-A4D9-AFBC64444BAE}" type="presParOf" srcId="{5A8C1EA4-55E4-4210-A4D5-EB1BCF4C805C}" destId="{930108E4-3A88-4D29-800D-3C5692DC3592}" srcOrd="1" destOrd="0" presId="urn:microsoft.com/office/officeart/2005/8/layout/process1"/>
    <dgm:cxn modelId="{AF5AD317-1A31-4F65-BDA4-61CE0060F2F8}" type="presParOf" srcId="{930108E4-3A88-4D29-800D-3C5692DC3592}" destId="{50689CCA-41D0-4E4A-9DA0-1BE550652BEF}" srcOrd="0" destOrd="0" presId="urn:microsoft.com/office/officeart/2005/8/layout/process1"/>
    <dgm:cxn modelId="{3A499F9D-7C34-4D74-BA93-6B955F7070AC}" type="presParOf" srcId="{5A8C1EA4-55E4-4210-A4D5-EB1BCF4C805C}" destId="{8881EFDF-FE2D-4785-9E74-D0C33345C7C1}" srcOrd="2" destOrd="0" presId="urn:microsoft.com/office/officeart/2005/8/layout/process1"/>
    <dgm:cxn modelId="{57A35202-49A5-46C6-B568-CBBB978A2CC9}" type="presParOf" srcId="{5A8C1EA4-55E4-4210-A4D5-EB1BCF4C805C}" destId="{3ED4450F-4DD5-46A7-B5B0-B99E732DA528}" srcOrd="3" destOrd="0" presId="urn:microsoft.com/office/officeart/2005/8/layout/process1"/>
    <dgm:cxn modelId="{0DB8E5F6-14B3-41B5-94A8-0AE8B94BA472}" type="presParOf" srcId="{3ED4450F-4DD5-46A7-B5B0-B99E732DA528}" destId="{34D38793-93B2-4C11-9D0E-216EB47F9A6F}" srcOrd="0" destOrd="0" presId="urn:microsoft.com/office/officeart/2005/8/layout/process1"/>
    <dgm:cxn modelId="{0CE93893-7667-4C99-B9D0-3450E556ADFB}" type="presParOf" srcId="{5A8C1EA4-55E4-4210-A4D5-EB1BCF4C805C}" destId="{1096E3E4-19EC-41C1-AF81-EBE4EC40741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AEC9E63-BBBA-4025-9ECC-AF4A65035F1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7C203D-3B61-440D-911A-094E12AF719E}">
      <dgm:prSet phldrT="[Text]" custT="1"/>
      <dgm:spPr>
        <a:ln w="38100"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en-US" sz="2400" b="1" dirty="0"/>
            <a:t>HTCs are not-for-profit entities</a:t>
          </a:r>
        </a:p>
      </dgm:t>
    </dgm:pt>
    <dgm:pt modelId="{A5CE5A6E-DF38-460C-8C58-41C00173ECC3}" type="parTrans" cxnId="{A8D79149-E883-4D02-8CA1-484CF4DF6FA8}">
      <dgm:prSet/>
      <dgm:spPr/>
      <dgm:t>
        <a:bodyPr/>
        <a:lstStyle/>
        <a:p>
          <a:endParaRPr lang="en-US"/>
        </a:p>
      </dgm:t>
    </dgm:pt>
    <dgm:pt modelId="{03210A7C-F295-4769-B3D1-AFF58C6E0997}" type="sibTrans" cxnId="{A8D79149-E883-4D02-8CA1-484CF4DF6FA8}">
      <dgm:prSet/>
      <dgm:spPr/>
      <dgm:t>
        <a:bodyPr/>
        <a:lstStyle/>
        <a:p>
          <a:endParaRPr lang="en-US"/>
        </a:p>
      </dgm:t>
    </dgm:pt>
    <dgm:pt modelId="{98900885-3FAB-43BC-84C0-F3DCC6CB94F8}">
      <dgm:prSet phldrT="[Text]" custT="1"/>
      <dgm:spPr>
        <a:ln w="38100"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/>
            <a:t>340B pricing generates critical revenue</a:t>
          </a:r>
        </a:p>
      </dgm:t>
    </dgm:pt>
    <dgm:pt modelId="{040637CE-33C1-4328-B70C-2C72196233BF}" type="parTrans" cxnId="{5D896711-D4B2-4782-84DF-CE30CDF91BB5}">
      <dgm:prSet/>
      <dgm:spPr/>
      <dgm:t>
        <a:bodyPr/>
        <a:lstStyle/>
        <a:p>
          <a:endParaRPr lang="en-US"/>
        </a:p>
      </dgm:t>
    </dgm:pt>
    <dgm:pt modelId="{4B05E686-C686-4A4E-A810-214650B22AC1}" type="sibTrans" cxnId="{5D896711-D4B2-4782-84DF-CE30CDF91BB5}">
      <dgm:prSet/>
      <dgm:spPr/>
      <dgm:t>
        <a:bodyPr/>
        <a:lstStyle/>
        <a:p>
          <a:endParaRPr lang="en-US"/>
        </a:p>
      </dgm:t>
    </dgm:pt>
    <dgm:pt modelId="{F3826325-D14E-4DA2-9051-E1019A5D02BB}">
      <dgm:prSet phldrT="[Text]" custT="1"/>
      <dgm:spPr>
        <a:ln w="38100"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2400" b="1" dirty="0"/>
            <a:t>Competitive drug acquisition costs are shared with the payer</a:t>
          </a:r>
        </a:p>
      </dgm:t>
    </dgm:pt>
    <dgm:pt modelId="{BDCC5B19-D589-472C-B832-307AA79AC03E}" type="parTrans" cxnId="{9A5C032F-E26F-4C26-85D9-47FEB83E7547}">
      <dgm:prSet/>
      <dgm:spPr/>
      <dgm:t>
        <a:bodyPr/>
        <a:lstStyle/>
        <a:p>
          <a:endParaRPr lang="en-US"/>
        </a:p>
      </dgm:t>
    </dgm:pt>
    <dgm:pt modelId="{F5FB54AA-AA19-4EC3-B4B2-B9C710D182CE}" type="sibTrans" cxnId="{9A5C032F-E26F-4C26-85D9-47FEB83E7547}">
      <dgm:prSet/>
      <dgm:spPr/>
      <dgm:t>
        <a:bodyPr/>
        <a:lstStyle/>
        <a:p>
          <a:endParaRPr lang="en-US"/>
        </a:p>
      </dgm:t>
    </dgm:pt>
    <dgm:pt modelId="{34590CDA-EDF7-45BE-8C9C-0617FFC58FB0}">
      <dgm:prSet phldrT="[Text]"/>
      <dgm:spPr/>
      <dgm:t>
        <a:bodyPr/>
        <a:lstStyle/>
        <a:p>
          <a:r>
            <a:rPr lang="en-US" dirty="0"/>
            <a:t>All of the earnings generated by an HTC are applied toward the provision of high-quality, comprehensive care to its patients</a:t>
          </a:r>
        </a:p>
      </dgm:t>
    </dgm:pt>
    <dgm:pt modelId="{053F50E2-D2B3-46BB-BE68-C862C83123EC}" type="parTrans" cxnId="{CCA6E8E2-6A9F-499E-899F-994D6FAD6F5F}">
      <dgm:prSet/>
      <dgm:spPr/>
      <dgm:t>
        <a:bodyPr/>
        <a:lstStyle/>
        <a:p>
          <a:endParaRPr lang="en-US"/>
        </a:p>
      </dgm:t>
    </dgm:pt>
    <dgm:pt modelId="{B96C7D93-31D9-44A0-856F-3710F6925662}" type="sibTrans" cxnId="{CCA6E8E2-6A9F-499E-899F-994D6FAD6F5F}">
      <dgm:prSet/>
      <dgm:spPr/>
      <dgm:t>
        <a:bodyPr/>
        <a:lstStyle/>
        <a:p>
          <a:endParaRPr lang="en-US"/>
        </a:p>
      </dgm:t>
    </dgm:pt>
    <dgm:pt modelId="{FC1459D1-B139-4BC6-81D3-FE8D007C0311}">
      <dgm:prSet phldrT="[Text]"/>
      <dgm:spPr/>
      <dgm:t>
        <a:bodyPr/>
        <a:lstStyle/>
        <a:p>
          <a:r>
            <a:rPr lang="en-US" dirty="0"/>
            <a:t>Discounted 340B drug pricing at these HTCs allows for financial resources to be allocated to rigorous follow-up and patient oversight interventions for which payers are not billed</a:t>
          </a:r>
        </a:p>
      </dgm:t>
    </dgm:pt>
    <dgm:pt modelId="{9628AF68-5788-43C2-8A13-FF9CCF4C84B9}" type="parTrans" cxnId="{C921CB77-4F0B-45E6-81B1-A4AA1DAA482B}">
      <dgm:prSet/>
      <dgm:spPr/>
      <dgm:t>
        <a:bodyPr/>
        <a:lstStyle/>
        <a:p>
          <a:endParaRPr lang="en-US"/>
        </a:p>
      </dgm:t>
    </dgm:pt>
    <dgm:pt modelId="{D0546D65-5526-42EF-B9C3-356A38C6E458}" type="sibTrans" cxnId="{C921CB77-4F0B-45E6-81B1-A4AA1DAA482B}">
      <dgm:prSet/>
      <dgm:spPr/>
      <dgm:t>
        <a:bodyPr/>
        <a:lstStyle/>
        <a:p>
          <a:endParaRPr lang="en-US"/>
        </a:p>
      </dgm:t>
    </dgm:pt>
    <dgm:pt modelId="{D7C04EDB-95D5-437A-8C72-9931C71BFFC0}">
      <dgm:prSet phldrT="[Text]"/>
      <dgm:spPr/>
      <dgm:t>
        <a:bodyPr/>
        <a:lstStyle/>
        <a:p>
          <a:r>
            <a:rPr lang="en-US" dirty="0"/>
            <a:t>Factor purchased at competitive pricing via 340B offers shared savings for payers; rigorous management under an in-house hematologist facilitates appropriate utilization and enhances these savings</a:t>
          </a:r>
        </a:p>
      </dgm:t>
    </dgm:pt>
    <dgm:pt modelId="{E10576BF-00DC-485D-8BCA-483D3773989D}" type="parTrans" cxnId="{2FCE8AE7-DBF7-426A-ACA8-96A79D6B2498}">
      <dgm:prSet/>
      <dgm:spPr/>
      <dgm:t>
        <a:bodyPr/>
        <a:lstStyle/>
        <a:p>
          <a:endParaRPr lang="en-US"/>
        </a:p>
      </dgm:t>
    </dgm:pt>
    <dgm:pt modelId="{BEE7E27D-5789-4DFC-A5CE-0E8D18936910}" type="sibTrans" cxnId="{2FCE8AE7-DBF7-426A-ACA8-96A79D6B2498}">
      <dgm:prSet/>
      <dgm:spPr/>
      <dgm:t>
        <a:bodyPr/>
        <a:lstStyle/>
        <a:p>
          <a:endParaRPr lang="en-US"/>
        </a:p>
      </dgm:t>
    </dgm:pt>
    <dgm:pt modelId="{D4F9E436-771A-4896-8305-2299D1C70B7C}" type="pres">
      <dgm:prSet presAssocID="{BAEC9E63-BBBA-4025-9ECC-AF4A65035F1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EFA9D2-E6FF-4C73-80B9-1EF2CA1D3BBA}" type="pres">
      <dgm:prSet presAssocID="{287C203D-3B61-440D-911A-094E12AF719E}" presName="parentLin" presStyleCnt="0"/>
      <dgm:spPr/>
    </dgm:pt>
    <dgm:pt modelId="{664BA7C3-DECB-4B3F-833F-E3ACA08B1164}" type="pres">
      <dgm:prSet presAssocID="{287C203D-3B61-440D-911A-094E12AF719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9A51A22D-EF51-4441-BF3E-CF48FF4F99B2}" type="pres">
      <dgm:prSet presAssocID="{287C203D-3B61-440D-911A-094E12AF719E}" presName="parentText" presStyleLbl="node1" presStyleIdx="0" presStyleCnt="3" custScaleX="1045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474DA-4BF0-42A3-A2D8-7B8192AA3877}" type="pres">
      <dgm:prSet presAssocID="{287C203D-3B61-440D-911A-094E12AF719E}" presName="negativeSpace" presStyleCnt="0"/>
      <dgm:spPr/>
    </dgm:pt>
    <dgm:pt modelId="{39BA337B-A19A-413D-9974-0054EF1D2BA8}" type="pres">
      <dgm:prSet presAssocID="{287C203D-3B61-440D-911A-094E12AF719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3C1FC-47C3-4ED4-AD8C-5ED6C306B3AE}" type="pres">
      <dgm:prSet presAssocID="{03210A7C-F295-4769-B3D1-AFF58C6E0997}" presName="spaceBetweenRectangles" presStyleCnt="0"/>
      <dgm:spPr/>
    </dgm:pt>
    <dgm:pt modelId="{4806B202-D37A-4ADD-BE99-7C457355D5C0}" type="pres">
      <dgm:prSet presAssocID="{98900885-3FAB-43BC-84C0-F3DCC6CB94F8}" presName="parentLin" presStyleCnt="0"/>
      <dgm:spPr/>
    </dgm:pt>
    <dgm:pt modelId="{C6B004E9-FF9A-41F6-9826-79BED81D279C}" type="pres">
      <dgm:prSet presAssocID="{98900885-3FAB-43BC-84C0-F3DCC6CB94F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DC2F809-991C-4B49-B618-D745356C59C9}" type="pres">
      <dgm:prSet presAssocID="{98900885-3FAB-43BC-84C0-F3DCC6CB94F8}" presName="parentText" presStyleLbl="node1" presStyleIdx="1" presStyleCnt="3" custScaleX="1045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3ED710-E337-4DC7-A45E-C28ED72EC5CF}" type="pres">
      <dgm:prSet presAssocID="{98900885-3FAB-43BC-84C0-F3DCC6CB94F8}" presName="negativeSpace" presStyleCnt="0"/>
      <dgm:spPr/>
    </dgm:pt>
    <dgm:pt modelId="{75433314-25BC-4613-8541-09EA558F459E}" type="pres">
      <dgm:prSet presAssocID="{98900885-3FAB-43BC-84C0-F3DCC6CB94F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73EFE-D257-4E86-9C6C-69EBB4FF8AA7}" type="pres">
      <dgm:prSet presAssocID="{4B05E686-C686-4A4E-A810-214650B22AC1}" presName="spaceBetweenRectangles" presStyleCnt="0"/>
      <dgm:spPr/>
    </dgm:pt>
    <dgm:pt modelId="{89EBB4CE-D7C1-41D8-80D1-281DDF4ADECD}" type="pres">
      <dgm:prSet presAssocID="{F3826325-D14E-4DA2-9051-E1019A5D02BB}" presName="parentLin" presStyleCnt="0"/>
      <dgm:spPr/>
    </dgm:pt>
    <dgm:pt modelId="{E0E6AEC2-FCEE-46D5-A810-54DFB2C8DB81}" type="pres">
      <dgm:prSet presAssocID="{F3826325-D14E-4DA2-9051-E1019A5D02BB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4D138886-EEB0-44DC-AA00-9D7BA7BC72E4}" type="pres">
      <dgm:prSet presAssocID="{F3826325-D14E-4DA2-9051-E1019A5D02BB}" presName="parentText" presStyleLbl="node1" presStyleIdx="2" presStyleCnt="3" custScaleX="10457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741E47-C2F5-4499-AB5E-408FFF540D90}" type="pres">
      <dgm:prSet presAssocID="{F3826325-D14E-4DA2-9051-E1019A5D02BB}" presName="negativeSpace" presStyleCnt="0"/>
      <dgm:spPr/>
    </dgm:pt>
    <dgm:pt modelId="{50FF4A10-AC2B-4793-B9D8-24132D231E9F}" type="pres">
      <dgm:prSet presAssocID="{F3826325-D14E-4DA2-9051-E1019A5D02BB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21CB77-4F0B-45E6-81B1-A4AA1DAA482B}" srcId="{98900885-3FAB-43BC-84C0-F3DCC6CB94F8}" destId="{FC1459D1-B139-4BC6-81D3-FE8D007C0311}" srcOrd="0" destOrd="0" parTransId="{9628AF68-5788-43C2-8A13-FF9CCF4C84B9}" sibTransId="{D0546D65-5526-42EF-B9C3-356A38C6E458}"/>
    <dgm:cxn modelId="{38E8CC39-B97C-4C33-B6A1-68FD39962F97}" type="presOf" srcId="{98900885-3FAB-43BC-84C0-F3DCC6CB94F8}" destId="{C6B004E9-FF9A-41F6-9826-79BED81D279C}" srcOrd="0" destOrd="0" presId="urn:microsoft.com/office/officeart/2005/8/layout/list1"/>
    <dgm:cxn modelId="{5D896711-D4B2-4782-84DF-CE30CDF91BB5}" srcId="{BAEC9E63-BBBA-4025-9ECC-AF4A65035F15}" destId="{98900885-3FAB-43BC-84C0-F3DCC6CB94F8}" srcOrd="1" destOrd="0" parTransId="{040637CE-33C1-4328-B70C-2C72196233BF}" sibTransId="{4B05E686-C686-4A4E-A810-214650B22AC1}"/>
    <dgm:cxn modelId="{5FF66CA8-8B1F-4E51-8686-5F96FF23A6A0}" type="presOf" srcId="{D7C04EDB-95D5-437A-8C72-9931C71BFFC0}" destId="{50FF4A10-AC2B-4793-B9D8-24132D231E9F}" srcOrd="0" destOrd="0" presId="urn:microsoft.com/office/officeart/2005/8/layout/list1"/>
    <dgm:cxn modelId="{2E5E888E-409C-40BB-B6CF-3363FF8E1990}" type="presOf" srcId="{287C203D-3B61-440D-911A-094E12AF719E}" destId="{9A51A22D-EF51-4441-BF3E-CF48FF4F99B2}" srcOrd="1" destOrd="0" presId="urn:microsoft.com/office/officeart/2005/8/layout/list1"/>
    <dgm:cxn modelId="{2CC1861C-0534-470F-BFCA-6EE6B36E6597}" type="presOf" srcId="{FC1459D1-B139-4BC6-81D3-FE8D007C0311}" destId="{75433314-25BC-4613-8541-09EA558F459E}" srcOrd="0" destOrd="0" presId="urn:microsoft.com/office/officeart/2005/8/layout/list1"/>
    <dgm:cxn modelId="{CA79DC77-5CBA-422D-8F68-6B8041798217}" type="presOf" srcId="{34590CDA-EDF7-45BE-8C9C-0617FFC58FB0}" destId="{39BA337B-A19A-413D-9974-0054EF1D2BA8}" srcOrd="0" destOrd="0" presId="urn:microsoft.com/office/officeart/2005/8/layout/list1"/>
    <dgm:cxn modelId="{2FCE8AE7-DBF7-426A-ACA8-96A79D6B2498}" srcId="{F3826325-D14E-4DA2-9051-E1019A5D02BB}" destId="{D7C04EDB-95D5-437A-8C72-9931C71BFFC0}" srcOrd="0" destOrd="0" parTransId="{E10576BF-00DC-485D-8BCA-483D3773989D}" sibTransId="{BEE7E27D-5789-4DFC-A5CE-0E8D18936910}"/>
    <dgm:cxn modelId="{D39B40B5-1760-410D-8E9D-58285CB223F5}" type="presOf" srcId="{287C203D-3B61-440D-911A-094E12AF719E}" destId="{664BA7C3-DECB-4B3F-833F-E3ACA08B1164}" srcOrd="0" destOrd="0" presId="urn:microsoft.com/office/officeart/2005/8/layout/list1"/>
    <dgm:cxn modelId="{68133136-6793-4ACE-8489-E00A2E4D37C2}" type="presOf" srcId="{F3826325-D14E-4DA2-9051-E1019A5D02BB}" destId="{E0E6AEC2-FCEE-46D5-A810-54DFB2C8DB81}" srcOrd="0" destOrd="0" presId="urn:microsoft.com/office/officeart/2005/8/layout/list1"/>
    <dgm:cxn modelId="{CD02AC3F-69F1-47B9-A9A8-4ABBBA37024D}" type="presOf" srcId="{F3826325-D14E-4DA2-9051-E1019A5D02BB}" destId="{4D138886-EEB0-44DC-AA00-9D7BA7BC72E4}" srcOrd="1" destOrd="0" presId="urn:microsoft.com/office/officeart/2005/8/layout/list1"/>
    <dgm:cxn modelId="{44E1D892-7090-415D-9478-EC88B66FDEAC}" type="presOf" srcId="{BAEC9E63-BBBA-4025-9ECC-AF4A65035F15}" destId="{D4F9E436-771A-4896-8305-2299D1C70B7C}" srcOrd="0" destOrd="0" presId="urn:microsoft.com/office/officeart/2005/8/layout/list1"/>
    <dgm:cxn modelId="{A8D79149-E883-4D02-8CA1-484CF4DF6FA8}" srcId="{BAEC9E63-BBBA-4025-9ECC-AF4A65035F15}" destId="{287C203D-3B61-440D-911A-094E12AF719E}" srcOrd="0" destOrd="0" parTransId="{A5CE5A6E-DF38-460C-8C58-41C00173ECC3}" sibTransId="{03210A7C-F295-4769-B3D1-AFF58C6E0997}"/>
    <dgm:cxn modelId="{838684FA-D3AD-4EA4-BAE3-7A409B3B83F5}" type="presOf" srcId="{98900885-3FAB-43BC-84C0-F3DCC6CB94F8}" destId="{7DC2F809-991C-4B49-B618-D745356C59C9}" srcOrd="1" destOrd="0" presId="urn:microsoft.com/office/officeart/2005/8/layout/list1"/>
    <dgm:cxn modelId="{9A5C032F-E26F-4C26-85D9-47FEB83E7547}" srcId="{BAEC9E63-BBBA-4025-9ECC-AF4A65035F15}" destId="{F3826325-D14E-4DA2-9051-E1019A5D02BB}" srcOrd="2" destOrd="0" parTransId="{BDCC5B19-D589-472C-B832-307AA79AC03E}" sibTransId="{F5FB54AA-AA19-4EC3-B4B2-B9C710D182CE}"/>
    <dgm:cxn modelId="{CCA6E8E2-6A9F-499E-899F-994D6FAD6F5F}" srcId="{287C203D-3B61-440D-911A-094E12AF719E}" destId="{34590CDA-EDF7-45BE-8C9C-0617FFC58FB0}" srcOrd="0" destOrd="0" parTransId="{053F50E2-D2B3-46BB-BE68-C862C83123EC}" sibTransId="{B96C7D93-31D9-44A0-856F-3710F6925662}"/>
    <dgm:cxn modelId="{F16EABB2-48ED-4670-9B7C-040A55DA4915}" type="presParOf" srcId="{D4F9E436-771A-4896-8305-2299D1C70B7C}" destId="{94EFA9D2-E6FF-4C73-80B9-1EF2CA1D3BBA}" srcOrd="0" destOrd="0" presId="urn:microsoft.com/office/officeart/2005/8/layout/list1"/>
    <dgm:cxn modelId="{161BED52-EBC2-4D9D-8325-24E294547E5C}" type="presParOf" srcId="{94EFA9D2-E6FF-4C73-80B9-1EF2CA1D3BBA}" destId="{664BA7C3-DECB-4B3F-833F-E3ACA08B1164}" srcOrd="0" destOrd="0" presId="urn:microsoft.com/office/officeart/2005/8/layout/list1"/>
    <dgm:cxn modelId="{05260B52-AB17-4C2E-A3CB-9836F1653656}" type="presParOf" srcId="{94EFA9D2-E6FF-4C73-80B9-1EF2CA1D3BBA}" destId="{9A51A22D-EF51-4441-BF3E-CF48FF4F99B2}" srcOrd="1" destOrd="0" presId="urn:microsoft.com/office/officeart/2005/8/layout/list1"/>
    <dgm:cxn modelId="{96F26162-BC9D-4B32-856F-A631C5572DF1}" type="presParOf" srcId="{D4F9E436-771A-4896-8305-2299D1C70B7C}" destId="{45B474DA-4BF0-42A3-A2D8-7B8192AA3877}" srcOrd="1" destOrd="0" presId="urn:microsoft.com/office/officeart/2005/8/layout/list1"/>
    <dgm:cxn modelId="{06F895F1-4540-49CE-BFF5-D6E1AC04D607}" type="presParOf" srcId="{D4F9E436-771A-4896-8305-2299D1C70B7C}" destId="{39BA337B-A19A-413D-9974-0054EF1D2BA8}" srcOrd="2" destOrd="0" presId="urn:microsoft.com/office/officeart/2005/8/layout/list1"/>
    <dgm:cxn modelId="{6D39472B-7670-445B-8AA2-3961541708BB}" type="presParOf" srcId="{D4F9E436-771A-4896-8305-2299D1C70B7C}" destId="{D9A3C1FC-47C3-4ED4-AD8C-5ED6C306B3AE}" srcOrd="3" destOrd="0" presId="urn:microsoft.com/office/officeart/2005/8/layout/list1"/>
    <dgm:cxn modelId="{055F7108-1102-4571-8CC4-078D2326B82F}" type="presParOf" srcId="{D4F9E436-771A-4896-8305-2299D1C70B7C}" destId="{4806B202-D37A-4ADD-BE99-7C457355D5C0}" srcOrd="4" destOrd="0" presId="urn:microsoft.com/office/officeart/2005/8/layout/list1"/>
    <dgm:cxn modelId="{220A9248-CEC9-4509-810B-987677A07647}" type="presParOf" srcId="{4806B202-D37A-4ADD-BE99-7C457355D5C0}" destId="{C6B004E9-FF9A-41F6-9826-79BED81D279C}" srcOrd="0" destOrd="0" presId="urn:microsoft.com/office/officeart/2005/8/layout/list1"/>
    <dgm:cxn modelId="{3F9CAC90-B3E0-4C71-BAF2-1B1FB580CD7F}" type="presParOf" srcId="{4806B202-D37A-4ADD-BE99-7C457355D5C0}" destId="{7DC2F809-991C-4B49-B618-D745356C59C9}" srcOrd="1" destOrd="0" presId="urn:microsoft.com/office/officeart/2005/8/layout/list1"/>
    <dgm:cxn modelId="{B898B8BB-E6F1-4B2A-B128-5C91157722F7}" type="presParOf" srcId="{D4F9E436-771A-4896-8305-2299D1C70B7C}" destId="{273ED710-E337-4DC7-A45E-C28ED72EC5CF}" srcOrd="5" destOrd="0" presId="urn:microsoft.com/office/officeart/2005/8/layout/list1"/>
    <dgm:cxn modelId="{AE00E017-AF5F-4CB1-8FE8-CA2953DBF632}" type="presParOf" srcId="{D4F9E436-771A-4896-8305-2299D1C70B7C}" destId="{75433314-25BC-4613-8541-09EA558F459E}" srcOrd="6" destOrd="0" presId="urn:microsoft.com/office/officeart/2005/8/layout/list1"/>
    <dgm:cxn modelId="{A9EFFCCE-50CA-4D3C-B5CC-CE25DA056946}" type="presParOf" srcId="{D4F9E436-771A-4896-8305-2299D1C70B7C}" destId="{44C73EFE-D257-4E86-9C6C-69EBB4FF8AA7}" srcOrd="7" destOrd="0" presId="urn:microsoft.com/office/officeart/2005/8/layout/list1"/>
    <dgm:cxn modelId="{535DA580-1796-47BF-89FB-1674F68AA2FC}" type="presParOf" srcId="{D4F9E436-771A-4896-8305-2299D1C70B7C}" destId="{89EBB4CE-D7C1-41D8-80D1-281DDF4ADECD}" srcOrd="8" destOrd="0" presId="urn:microsoft.com/office/officeart/2005/8/layout/list1"/>
    <dgm:cxn modelId="{9AD5F12A-DC58-4F32-BF98-408A50A57D57}" type="presParOf" srcId="{89EBB4CE-D7C1-41D8-80D1-281DDF4ADECD}" destId="{E0E6AEC2-FCEE-46D5-A810-54DFB2C8DB81}" srcOrd="0" destOrd="0" presId="urn:microsoft.com/office/officeart/2005/8/layout/list1"/>
    <dgm:cxn modelId="{2014A4B9-22DA-4838-8CBD-B47B1906E10C}" type="presParOf" srcId="{89EBB4CE-D7C1-41D8-80D1-281DDF4ADECD}" destId="{4D138886-EEB0-44DC-AA00-9D7BA7BC72E4}" srcOrd="1" destOrd="0" presId="urn:microsoft.com/office/officeart/2005/8/layout/list1"/>
    <dgm:cxn modelId="{18FBE34A-0FC9-44A7-AF9C-FA2B14EE3467}" type="presParOf" srcId="{D4F9E436-771A-4896-8305-2299D1C70B7C}" destId="{2A741E47-C2F5-4499-AB5E-408FFF540D90}" srcOrd="9" destOrd="0" presId="urn:microsoft.com/office/officeart/2005/8/layout/list1"/>
    <dgm:cxn modelId="{6860A3F1-E7DD-45E0-B340-53DC74D40BF1}" type="presParOf" srcId="{D4F9E436-771A-4896-8305-2299D1C70B7C}" destId="{50FF4A10-AC2B-4793-B9D8-24132D231E9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FCE09-4754-4746-AE4C-557C80BB1F6F}">
      <dsp:nvSpPr>
        <dsp:cNvPr id="0" name=""/>
        <dsp:cNvSpPr/>
      </dsp:nvSpPr>
      <dsp:spPr>
        <a:xfrm>
          <a:off x="1658" y="0"/>
          <a:ext cx="4223382" cy="3684588"/>
        </a:xfrm>
        <a:prstGeom prst="roundRect">
          <a:avLst>
            <a:gd name="adj" fmla="val 5000"/>
          </a:avLst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4592" rIns="213360" bIns="0" numCol="1" spcCol="1270" anchor="t" anchorCtr="0">
          <a:noAutofit/>
        </a:bodyPr>
        <a:lstStyle/>
        <a:p>
          <a:pPr lvl="0" algn="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u="sng" kern="1200" dirty="0">
            <a:solidFill>
              <a:srgbClr val="FFFF00"/>
            </a:solidFill>
          </a:endParaRPr>
        </a:p>
      </dsp:txBody>
      <dsp:txXfrm rot="16200000">
        <a:off x="-1086684" y="1088342"/>
        <a:ext cx="3021362" cy="844676"/>
      </dsp:txXfrm>
    </dsp:sp>
    <dsp:sp modelId="{9D048865-5226-4CDF-898B-CAD2935551CA}">
      <dsp:nvSpPr>
        <dsp:cNvPr id="0" name=""/>
        <dsp:cNvSpPr/>
      </dsp:nvSpPr>
      <dsp:spPr>
        <a:xfrm>
          <a:off x="846334" y="0"/>
          <a:ext cx="3146419" cy="36845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Chronic, lifelong condition often diagnosed at birth or early childhood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Characterized by significant morbidity and mortality</a:t>
          </a:r>
        </a:p>
      </dsp:txBody>
      <dsp:txXfrm>
        <a:off x="846334" y="0"/>
        <a:ext cx="3146419" cy="3684588"/>
      </dsp:txXfrm>
    </dsp:sp>
    <dsp:sp modelId="{4EEB0421-60EF-47E8-A1A8-3D2F86FA84A9}">
      <dsp:nvSpPr>
        <dsp:cNvPr id="0" name=""/>
        <dsp:cNvSpPr/>
      </dsp:nvSpPr>
      <dsp:spPr>
        <a:xfrm>
          <a:off x="4372859" y="0"/>
          <a:ext cx="4223382" cy="3684588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4592" rIns="213360" bIns="0" numCol="1" spcCol="1270" anchor="t" anchorCtr="0">
          <a:noAutofit/>
        </a:bodyPr>
        <a:lstStyle/>
        <a:p>
          <a:pPr lvl="0" algn="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800" u="sng" kern="1200" dirty="0">
            <a:solidFill>
              <a:srgbClr val="FFFF00"/>
            </a:solidFill>
          </a:endParaRPr>
        </a:p>
      </dsp:txBody>
      <dsp:txXfrm rot="16200000">
        <a:off x="3284516" y="1088342"/>
        <a:ext cx="3021362" cy="844676"/>
      </dsp:txXfrm>
    </dsp:sp>
    <dsp:sp modelId="{FB3C1605-E266-42E5-A37B-1AEF25E4CB6A}">
      <dsp:nvSpPr>
        <dsp:cNvPr id="0" name=""/>
        <dsp:cNvSpPr/>
      </dsp:nvSpPr>
      <dsp:spPr>
        <a:xfrm rot="5400000">
          <a:off x="4123192" y="2842386"/>
          <a:ext cx="541566" cy="633507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D21B6-F345-486C-AAFB-18B0F56FDD84}">
      <dsp:nvSpPr>
        <dsp:cNvPr id="0" name=""/>
        <dsp:cNvSpPr/>
      </dsp:nvSpPr>
      <dsp:spPr>
        <a:xfrm>
          <a:off x="5217535" y="0"/>
          <a:ext cx="3146419" cy="368458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0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Offer expert care from a team of providers trained in the multifaceted clinical and psychosocial issues facing patients with bleeding disorders throughout their lifespan</a:t>
          </a:r>
        </a:p>
      </dsp:txBody>
      <dsp:txXfrm>
        <a:off x="5217535" y="0"/>
        <a:ext cx="3146419" cy="36845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7EDB-F057-4E8D-9711-AC10CA22F3EE}">
      <dsp:nvSpPr>
        <dsp:cNvPr id="0" name=""/>
        <dsp:cNvSpPr/>
      </dsp:nvSpPr>
      <dsp:spPr>
        <a:xfrm>
          <a:off x="10193751" y="2929556"/>
          <a:ext cx="91440" cy="5458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5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1CCE5-B737-4704-9A8E-EF7199FFE292}">
      <dsp:nvSpPr>
        <dsp:cNvPr id="0" name=""/>
        <dsp:cNvSpPr/>
      </dsp:nvSpPr>
      <dsp:spPr>
        <a:xfrm>
          <a:off x="7372065" y="1191908"/>
          <a:ext cx="2867406" cy="54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980"/>
              </a:lnTo>
              <a:lnTo>
                <a:pt x="2867406" y="371980"/>
              </a:lnTo>
              <a:lnTo>
                <a:pt x="2867406" y="545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6444F8-B08E-4540-830A-3A161530425C}">
      <dsp:nvSpPr>
        <dsp:cNvPr id="0" name=""/>
        <dsp:cNvSpPr/>
      </dsp:nvSpPr>
      <dsp:spPr>
        <a:xfrm>
          <a:off x="4504659" y="2929556"/>
          <a:ext cx="3440887" cy="54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980"/>
              </a:lnTo>
              <a:lnTo>
                <a:pt x="3440887" y="371980"/>
              </a:lnTo>
              <a:lnTo>
                <a:pt x="3440887" y="545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2EAA4-9690-414D-A29C-7BB1F3BDEED5}">
      <dsp:nvSpPr>
        <dsp:cNvPr id="0" name=""/>
        <dsp:cNvSpPr/>
      </dsp:nvSpPr>
      <dsp:spPr>
        <a:xfrm>
          <a:off x="4504659" y="2929556"/>
          <a:ext cx="1146962" cy="545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980"/>
              </a:lnTo>
              <a:lnTo>
                <a:pt x="1146962" y="371980"/>
              </a:lnTo>
              <a:lnTo>
                <a:pt x="1146962" y="545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0D751F-E983-4875-8BE1-4C917E6A9AFD}">
      <dsp:nvSpPr>
        <dsp:cNvPr id="0" name=""/>
        <dsp:cNvSpPr/>
      </dsp:nvSpPr>
      <dsp:spPr>
        <a:xfrm>
          <a:off x="3357696" y="2929556"/>
          <a:ext cx="1146962" cy="545849"/>
        </a:xfrm>
        <a:custGeom>
          <a:avLst/>
          <a:gdLst/>
          <a:ahLst/>
          <a:cxnLst/>
          <a:rect l="0" t="0" r="0" b="0"/>
          <a:pathLst>
            <a:path>
              <a:moveTo>
                <a:pt x="1146962" y="0"/>
              </a:moveTo>
              <a:lnTo>
                <a:pt x="1146962" y="371980"/>
              </a:lnTo>
              <a:lnTo>
                <a:pt x="0" y="371980"/>
              </a:lnTo>
              <a:lnTo>
                <a:pt x="0" y="545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03A1F-D0CB-44D1-8FEB-8FAB646E6310}">
      <dsp:nvSpPr>
        <dsp:cNvPr id="0" name=""/>
        <dsp:cNvSpPr/>
      </dsp:nvSpPr>
      <dsp:spPr>
        <a:xfrm>
          <a:off x="1063771" y="2929556"/>
          <a:ext cx="3440887" cy="545849"/>
        </a:xfrm>
        <a:custGeom>
          <a:avLst/>
          <a:gdLst/>
          <a:ahLst/>
          <a:cxnLst/>
          <a:rect l="0" t="0" r="0" b="0"/>
          <a:pathLst>
            <a:path>
              <a:moveTo>
                <a:pt x="3440887" y="0"/>
              </a:moveTo>
              <a:lnTo>
                <a:pt x="3440887" y="371980"/>
              </a:lnTo>
              <a:lnTo>
                <a:pt x="0" y="371980"/>
              </a:lnTo>
              <a:lnTo>
                <a:pt x="0" y="5458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B6F64-6E5E-4670-A142-707EAECF9762}">
      <dsp:nvSpPr>
        <dsp:cNvPr id="0" name=""/>
        <dsp:cNvSpPr/>
      </dsp:nvSpPr>
      <dsp:spPr>
        <a:xfrm>
          <a:off x="4504659" y="1191908"/>
          <a:ext cx="2867406" cy="545849"/>
        </a:xfrm>
        <a:custGeom>
          <a:avLst/>
          <a:gdLst/>
          <a:ahLst/>
          <a:cxnLst/>
          <a:rect l="0" t="0" r="0" b="0"/>
          <a:pathLst>
            <a:path>
              <a:moveTo>
                <a:pt x="2867406" y="0"/>
              </a:moveTo>
              <a:lnTo>
                <a:pt x="2867406" y="371980"/>
              </a:lnTo>
              <a:lnTo>
                <a:pt x="0" y="371980"/>
              </a:lnTo>
              <a:lnTo>
                <a:pt x="0" y="545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0BDB0-C679-475A-A937-898036F3C331}">
      <dsp:nvSpPr>
        <dsp:cNvPr id="0" name=""/>
        <dsp:cNvSpPr/>
      </dsp:nvSpPr>
      <dsp:spPr>
        <a:xfrm>
          <a:off x="6433641" y="109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64813AA-66C4-43E2-A1D1-7103BE564D9C}">
      <dsp:nvSpPr>
        <dsp:cNvPr id="0" name=""/>
        <dsp:cNvSpPr/>
      </dsp:nvSpPr>
      <dsp:spPr>
        <a:xfrm>
          <a:off x="6642180" y="198221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HTC</a:t>
          </a:r>
        </a:p>
      </dsp:txBody>
      <dsp:txXfrm>
        <a:off x="6677087" y="233128"/>
        <a:ext cx="1807033" cy="1121984"/>
      </dsp:txXfrm>
    </dsp:sp>
    <dsp:sp modelId="{172DE949-B94E-4881-A68C-9036883AB5F3}">
      <dsp:nvSpPr>
        <dsp:cNvPr id="0" name=""/>
        <dsp:cNvSpPr/>
      </dsp:nvSpPr>
      <dsp:spPr>
        <a:xfrm>
          <a:off x="3566235" y="1737758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8D8976-3C53-440D-A0E0-1E7327D3976D}">
      <dsp:nvSpPr>
        <dsp:cNvPr id="0" name=""/>
        <dsp:cNvSpPr/>
      </dsp:nvSpPr>
      <dsp:spPr>
        <a:xfrm>
          <a:off x="3774774" y="1935869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Care Team</a:t>
          </a:r>
        </a:p>
      </dsp:txBody>
      <dsp:txXfrm>
        <a:off x="3809681" y="1970776"/>
        <a:ext cx="1807033" cy="1121984"/>
      </dsp:txXfrm>
    </dsp:sp>
    <dsp:sp modelId="{B0D4CC2D-F2A0-49AD-852C-1F5CFAD83C8D}">
      <dsp:nvSpPr>
        <dsp:cNvPr id="0" name=""/>
        <dsp:cNvSpPr/>
      </dsp:nvSpPr>
      <dsp:spPr>
        <a:xfrm>
          <a:off x="125348" y="3475406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3B98F1D-9FAB-490B-9990-B6B25DD807D4}">
      <dsp:nvSpPr>
        <dsp:cNvPr id="0" name=""/>
        <dsp:cNvSpPr/>
      </dsp:nvSpPr>
      <dsp:spPr>
        <a:xfrm>
          <a:off x="333886" y="3673517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Diagnostics &amp; Therapeutics</a:t>
          </a:r>
        </a:p>
      </dsp:txBody>
      <dsp:txXfrm>
        <a:off x="368793" y="3708424"/>
        <a:ext cx="1807033" cy="1121984"/>
      </dsp:txXfrm>
    </dsp:sp>
    <dsp:sp modelId="{418F9DBB-556A-4C9A-8C6F-E60BFD46B518}">
      <dsp:nvSpPr>
        <dsp:cNvPr id="0" name=""/>
        <dsp:cNvSpPr/>
      </dsp:nvSpPr>
      <dsp:spPr>
        <a:xfrm>
          <a:off x="2419272" y="3475406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D2E1CF6-6945-4EFF-B2B5-DA8606FBE526}">
      <dsp:nvSpPr>
        <dsp:cNvPr id="0" name=""/>
        <dsp:cNvSpPr/>
      </dsp:nvSpPr>
      <dsp:spPr>
        <a:xfrm>
          <a:off x="2627811" y="3673517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Outreach &amp; Education</a:t>
          </a:r>
        </a:p>
      </dsp:txBody>
      <dsp:txXfrm>
        <a:off x="2662718" y="3708424"/>
        <a:ext cx="1807033" cy="1121984"/>
      </dsp:txXfrm>
    </dsp:sp>
    <dsp:sp modelId="{1325A784-81C4-4310-A14B-DB537AC80EA5}">
      <dsp:nvSpPr>
        <dsp:cNvPr id="0" name=""/>
        <dsp:cNvSpPr/>
      </dsp:nvSpPr>
      <dsp:spPr>
        <a:xfrm>
          <a:off x="4713197" y="3475406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7E38D6E-B008-496C-8D03-F1CD8B0118C2}">
      <dsp:nvSpPr>
        <dsp:cNvPr id="0" name=""/>
        <dsp:cNvSpPr/>
      </dsp:nvSpPr>
      <dsp:spPr>
        <a:xfrm>
          <a:off x="4921736" y="3673517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Communication</a:t>
          </a:r>
        </a:p>
      </dsp:txBody>
      <dsp:txXfrm>
        <a:off x="4956643" y="3708424"/>
        <a:ext cx="1807033" cy="1121984"/>
      </dsp:txXfrm>
    </dsp:sp>
    <dsp:sp modelId="{9A175FBB-94DD-4226-B44C-EEFFE857D6AC}">
      <dsp:nvSpPr>
        <dsp:cNvPr id="0" name=""/>
        <dsp:cNvSpPr/>
      </dsp:nvSpPr>
      <dsp:spPr>
        <a:xfrm>
          <a:off x="7007122" y="3475406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7809D87-DBDB-41A4-A765-086FF67231E0}">
      <dsp:nvSpPr>
        <dsp:cNvPr id="0" name=""/>
        <dsp:cNvSpPr/>
      </dsp:nvSpPr>
      <dsp:spPr>
        <a:xfrm>
          <a:off x="7215661" y="3673517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Referral</a:t>
          </a:r>
        </a:p>
      </dsp:txBody>
      <dsp:txXfrm>
        <a:off x="7250568" y="3708424"/>
        <a:ext cx="1807033" cy="1121984"/>
      </dsp:txXfrm>
    </dsp:sp>
    <dsp:sp modelId="{CDFFE7D5-0467-4275-A8AC-26386EE63A3A}">
      <dsp:nvSpPr>
        <dsp:cNvPr id="0" name=""/>
        <dsp:cNvSpPr/>
      </dsp:nvSpPr>
      <dsp:spPr>
        <a:xfrm>
          <a:off x="9301047" y="1737758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4185CF4-D6F8-43C7-8D5F-A8388977994C}">
      <dsp:nvSpPr>
        <dsp:cNvPr id="0" name=""/>
        <dsp:cNvSpPr/>
      </dsp:nvSpPr>
      <dsp:spPr>
        <a:xfrm>
          <a:off x="9509586" y="1935869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Facility</a:t>
          </a:r>
        </a:p>
      </dsp:txBody>
      <dsp:txXfrm>
        <a:off x="9544493" y="1970776"/>
        <a:ext cx="1807033" cy="1121984"/>
      </dsp:txXfrm>
    </dsp:sp>
    <dsp:sp modelId="{04378053-6EDA-4969-9D14-FD73773E5141}">
      <dsp:nvSpPr>
        <dsp:cNvPr id="0" name=""/>
        <dsp:cNvSpPr/>
      </dsp:nvSpPr>
      <dsp:spPr>
        <a:xfrm>
          <a:off x="9301047" y="3475406"/>
          <a:ext cx="1876847" cy="11917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0BF809E-FE19-4082-927A-37C8D81532CF}">
      <dsp:nvSpPr>
        <dsp:cNvPr id="0" name=""/>
        <dsp:cNvSpPr/>
      </dsp:nvSpPr>
      <dsp:spPr>
        <a:xfrm>
          <a:off x="9509586" y="3673517"/>
          <a:ext cx="1876847" cy="11917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114300" lvl="0" indent="-11430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latin typeface="Calibri" panose="020F0502020204030204" pitchFamily="34" charset="0"/>
            </a:rPr>
            <a:t>• </a:t>
          </a:r>
          <a:r>
            <a:rPr lang="en-US" sz="1300" kern="1200" dirty="0"/>
            <a:t>Space for admin and clinical services</a:t>
          </a:r>
          <a:br>
            <a:rPr lang="en-US" sz="1300" kern="1200" dirty="0"/>
          </a:br>
          <a:r>
            <a:rPr lang="en-US" sz="1300" kern="1200" dirty="0">
              <a:latin typeface="Calibri" panose="020F0502020204030204" pitchFamily="34" charset="0"/>
            </a:rPr>
            <a:t>• </a:t>
          </a:r>
          <a:r>
            <a:rPr lang="en-US" sz="1300" kern="1200" dirty="0"/>
            <a:t>Medical  Records</a:t>
          </a:r>
          <a:br>
            <a:rPr lang="en-US" sz="1300" kern="1200" dirty="0"/>
          </a:br>
          <a:r>
            <a:rPr lang="en-US" sz="1300" kern="1200" dirty="0">
              <a:latin typeface="Calibri" panose="020F0502020204030204" pitchFamily="34" charset="0"/>
            </a:rPr>
            <a:t>• </a:t>
          </a:r>
          <a:r>
            <a:rPr lang="en-US" sz="1300" kern="1200" dirty="0"/>
            <a:t>Protocols</a:t>
          </a:r>
        </a:p>
        <a:p>
          <a:pPr marL="114300" lvl="0" indent="-11430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>
              <a:latin typeface="Calibri" panose="020F0502020204030204" pitchFamily="34" charset="0"/>
            </a:rPr>
            <a:t>• Integrated Lab Services</a:t>
          </a:r>
          <a:endParaRPr lang="en-US" sz="1300" kern="1200" dirty="0"/>
        </a:p>
      </dsp:txBody>
      <dsp:txXfrm>
        <a:off x="9544493" y="3708424"/>
        <a:ext cx="1807033" cy="112198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041BD-4F72-49B0-9A86-2D76A91CAA7D}" type="datetimeFigureOut">
              <a:rPr lang="en-US" smtClean="0"/>
              <a:t>8/22/2017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16459-2063-4C80-B8F3-0F3ABB44CB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69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E7B3C-7BE3-439C-B173-B1528D70F63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174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16459-2063-4C80-B8F3-0F3ABB44CBA3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71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aseline="0" dirty="0"/>
              <a:t> support of clinical </a:t>
            </a:r>
            <a:r>
              <a:rPr lang="en-US" dirty="0"/>
              <a:t>research by HTCs saves payers money since free product is provided during studies; as a</a:t>
            </a:r>
            <a:r>
              <a:rPr lang="en-US" baseline="0" dirty="0"/>
              <a:t> result,</a:t>
            </a:r>
            <a:r>
              <a:rPr lang="en-US" dirty="0"/>
              <a:t> HTCs should track their involvement in research and report these data to</a:t>
            </a:r>
            <a:r>
              <a:rPr lang="en-US" baseline="0" dirty="0"/>
              <a:t> payers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3CDF-9747-46DB-AEDA-2A86B933661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407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Speaker Notes: Emphasize</a:t>
            </a:r>
            <a:r>
              <a:rPr lang="en-US" baseline="0" dirty="0"/>
              <a:t> the first point with respect to these services currently being rendered without reimbursement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89F4-EF93-4E75-AA08-81A2A2B923C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1105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16459-2063-4C80-B8F3-0F3ABB44CBA3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085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E7B3C-7BE3-439C-B173-B1528D70F63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444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471113-24CB-4D37-87A7-83D3208E55F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035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404590"/>
            <a:ext cx="2971800" cy="737823"/>
          </a:xfrm>
          <a:ln/>
        </p:spPr>
        <p:txBody>
          <a:bodyPr/>
          <a:lstStyle/>
          <a:p>
            <a:endParaRPr lang="en-US" dirty="0"/>
          </a:p>
          <a:p>
            <a:r>
              <a:rPr lang="en-US" dirty="0"/>
              <a:t>Course ID: 89  Version: 022307	</a:t>
            </a:r>
          </a:p>
          <a:p>
            <a:r>
              <a:rPr lang="en-US" dirty="0"/>
              <a:t>CRP reviewed and approved: 010709</a:t>
            </a:r>
          </a:p>
          <a:p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7DB06-C104-4676-A5DB-1C5EE71C2354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49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9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dirty="0"/>
          </a:p>
        </p:txBody>
      </p:sp>
      <p:sp>
        <p:nvSpPr>
          <p:cNvPr id="2" name="TextBox 1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792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E7B3C-7BE3-439C-B173-B1528D70F63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77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E7B3C-7BE3-439C-B173-B1528D70F63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859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4E7B3C-7BE3-439C-B173-B1528D70F63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4656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3CDF-9747-46DB-AEDA-2A86B933661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73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Speaker Notes: Discuss the significance of this guideline; mention that it is evidence based and includes a systematic review of the current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089F4-EF93-4E75-AA08-81A2A2B923C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397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3CDF-9747-46DB-AEDA-2A86B933661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1515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7D86AC-7A52-4540-AF5A-0BCE85E5730F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  <p:custDataLst>
              <p:tags r:id="rId1"/>
            </p:custDataLst>
          </p:nvPr>
        </p:nvSpPr>
        <p:spPr>
          <a:xfrm>
            <a:off x="388938" y="684213"/>
            <a:ext cx="6091237" cy="3427412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510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2600" y="1300162"/>
            <a:ext cx="11112500" cy="2535237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600" y="4237038"/>
            <a:ext cx="11112500" cy="2163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5648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018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5900" y="1409700"/>
            <a:ext cx="5803900" cy="4767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09700"/>
            <a:ext cx="5803900" cy="4767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1300" y="1389063"/>
            <a:ext cx="5756275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1300" y="2212974"/>
            <a:ext cx="5756275" cy="41751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5765" y="1389063"/>
            <a:ext cx="5784623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5765" y="2212974"/>
            <a:ext cx="5784623" cy="41751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" y="101601"/>
            <a:ext cx="10820400" cy="9271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1302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4741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061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40"/>
          <a:stretch/>
        </p:blipFill>
        <p:spPr>
          <a:xfrm>
            <a:off x="0" y="0"/>
            <a:ext cx="12192000" cy="577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78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12192478" cy="685773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" y="101601"/>
            <a:ext cx="10820400" cy="927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" y="1358900"/>
            <a:ext cx="11874500" cy="492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598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cbddd/hemophilia/data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0529" y="3368388"/>
            <a:ext cx="87190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>
                <a:latin typeface="+mj-lt"/>
              </a:rPr>
              <a:t>Elucidating the Value of HTC-delivered Care </a:t>
            </a:r>
            <a:endParaRPr lang="en-US" sz="2800" b="1" i="1" dirty="0" smtClean="0">
              <a:latin typeface="+mj-lt"/>
            </a:endParaRPr>
          </a:p>
          <a:p>
            <a:r>
              <a:rPr lang="en-US" sz="2800" b="1" i="1" dirty="0" smtClean="0">
                <a:latin typeface="+mj-lt"/>
              </a:rPr>
              <a:t>in </a:t>
            </a:r>
            <a:r>
              <a:rPr lang="en-US" sz="2800" b="1" i="1" dirty="0">
                <a:latin typeface="+mj-lt"/>
              </a:rPr>
              <a:t>the Management of Bleeding Disorders</a:t>
            </a:r>
          </a:p>
          <a:p>
            <a:endParaRPr lang="en-US" sz="28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Resources and References for </a:t>
            </a:r>
            <a:r>
              <a:rPr lang="en-US" sz="2400" b="1" dirty="0" smtClean="0">
                <a:latin typeface="+mj-lt"/>
              </a:rPr>
              <a:t>Managed Care and Payer </a:t>
            </a:r>
            <a:r>
              <a:rPr lang="en-US" sz="2400" b="1" dirty="0">
                <a:latin typeface="+mj-lt"/>
              </a:rPr>
              <a:t>Professionals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5777524"/>
            <a:ext cx="5153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ManagedCareHemo.com is jointly provided </a:t>
            </a:r>
            <a:r>
              <a:rPr lang="en-US" sz="1200" b="1" dirty="0" smtClean="0">
                <a:latin typeface="+mj-lt"/>
              </a:rPr>
              <a:t>by</a:t>
            </a:r>
            <a:endParaRPr lang="en-US" sz="1200" b="1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036" y="6205297"/>
            <a:ext cx="1493171" cy="5384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677" y="6177626"/>
            <a:ext cx="1526166" cy="5758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8807" y="6239924"/>
            <a:ext cx="1573823" cy="477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724900" y="5867311"/>
            <a:ext cx="34671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+mj-lt"/>
              </a:rPr>
              <a:t>Supported </a:t>
            </a:r>
            <a:r>
              <a:rPr lang="en-US" sz="1400" b="1" dirty="0">
                <a:latin typeface="+mj-lt"/>
              </a:rPr>
              <a:t>by independent educational grants from Grifols and Novo Nordisk, Inc.</a:t>
            </a:r>
          </a:p>
        </p:txBody>
      </p:sp>
    </p:spTree>
    <p:extLst>
      <p:ext uri="{BB962C8B-B14F-4D97-AF65-F5344CB8AC3E}">
        <p14:creationId xmlns:p14="http://schemas.microsoft.com/office/powerpoint/2010/main" val="1012011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The NHF-McMaster Guideline on Care Models Highlights the Importance of Integrated Care for Hemophilia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90526"/>
              </p:ext>
            </p:extLst>
          </p:nvPr>
        </p:nvGraphicFramePr>
        <p:xfrm>
          <a:off x="5146157" y="2014666"/>
          <a:ext cx="6904075" cy="44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40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009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Integrated care model should be used over non-integrated care models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680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This recommendation is even more pressing for individuals with inhibitors or individuals at risk for developing inhibitors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386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613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A hematologist, specialized hemophilia nurse, physical therapist, and social worker should be part of the integrated care team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6802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dirty="0"/>
                        <a:t>Round-the-clock access to a specialized coagulation laboratory is another key component of the integrated care model 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6550223"/>
            <a:ext cx="7079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Pai M, et al. </a:t>
            </a:r>
            <a:r>
              <a:rPr lang="en-US" sz="1400" i="1" dirty="0"/>
              <a:t>Haemophilia.</a:t>
            </a:r>
            <a:r>
              <a:rPr lang="en-US" sz="1400" dirty="0"/>
              <a:t> 2016;22(Suppl 3):6–16.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0629" y="1540248"/>
            <a:ext cx="4210493" cy="2490389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GRADE 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Direct evidence from published literature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/>
              <a:t>Indirect evidence from other chronic diseases</a:t>
            </a:r>
          </a:p>
        </p:txBody>
      </p:sp>
      <p:sp>
        <p:nvSpPr>
          <p:cNvPr id="6" name="Bent-Up Arrow 5"/>
          <p:cNvSpPr/>
          <p:nvPr/>
        </p:nvSpPr>
        <p:spPr>
          <a:xfrm rot="5400000">
            <a:off x="3599125" y="3615073"/>
            <a:ext cx="808070" cy="1722474"/>
          </a:xfrm>
          <a:prstGeom prst="bentUpArrow">
            <a:avLst>
              <a:gd name="adj1" fmla="val 47368"/>
              <a:gd name="adj2" fmla="val 50000"/>
              <a:gd name="adj3" fmla="val 50000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97652" y="4637131"/>
            <a:ext cx="2456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Reviewed, synthesized, and applied to create evidence-based recommendations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39833" y="6445131"/>
            <a:ext cx="70103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GRADE=Grading of Recommendations, Assessment, Development, and Evaluation</a:t>
            </a:r>
          </a:p>
        </p:txBody>
      </p:sp>
    </p:spTree>
    <p:extLst>
      <p:ext uri="{BB962C8B-B14F-4D97-AF65-F5344CB8AC3E}">
        <p14:creationId xmlns:p14="http://schemas.microsoft.com/office/powerpoint/2010/main" val="3232537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MASAC Recommendations Place Emphasis on Key Components of HTC Design, Including Expert Multidisciplinary Staff and Specialized Facilities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4964536"/>
              </p:ext>
            </p:extLst>
          </p:nvPr>
        </p:nvGraphicFramePr>
        <p:xfrm>
          <a:off x="465853" y="1073150"/>
          <a:ext cx="11511782" cy="486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334780"/>
            <a:ext cx="8780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NHF. MASAC #132. https://www.hemophilia.org/Researchers-Healthcare-Providers/Medical-and-Scientific-Advisory-Council-MASAC/MASAC-Recommendations. Accessed September 6, 2016.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25038" y="6008746"/>
            <a:ext cx="8940993" cy="291377"/>
          </a:xfrm>
          <a:prstGeom prst="roundRect">
            <a:avLst/>
          </a:prstGeom>
          <a:solidFill>
            <a:srgbClr val="D223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Services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96999" y="1442076"/>
            <a:ext cx="634481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NHF’s Medical and Scientific Advisory Committee Recommendation (MASAC)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/>
              <a:t>#132:</a:t>
            </a:r>
            <a:r>
              <a:rPr lang="en-US" sz="2000" b="1" i="1" dirty="0"/>
              <a:t> </a:t>
            </a:r>
            <a:br>
              <a:rPr lang="en-US" sz="2000" b="1" i="1" dirty="0"/>
            </a:br>
            <a:r>
              <a:rPr lang="en-US" b="1" i="1" dirty="0"/>
              <a:t>Standards and Criteria for the Care of Persons with Congenital Bleeding Disorders</a:t>
            </a:r>
          </a:p>
        </p:txBody>
      </p:sp>
    </p:spTree>
    <p:extLst>
      <p:ext uri="{BB962C8B-B14F-4D97-AF65-F5344CB8AC3E}">
        <p14:creationId xmlns:p14="http://schemas.microsoft.com/office/powerpoint/2010/main" val="859682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rved Down Arrow 5"/>
          <p:cNvSpPr/>
          <p:nvPr/>
        </p:nvSpPr>
        <p:spPr>
          <a:xfrm rot="5400000">
            <a:off x="6802817" y="1600967"/>
            <a:ext cx="4310743" cy="5147338"/>
          </a:xfrm>
          <a:prstGeom prst="curvedDownArrow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urved Down Arrow 2"/>
          <p:cNvSpPr/>
          <p:nvPr/>
        </p:nvSpPr>
        <p:spPr>
          <a:xfrm rot="16200000">
            <a:off x="1019189" y="1280140"/>
            <a:ext cx="4310743" cy="5131839"/>
          </a:xfrm>
          <a:prstGeom prst="curvedDownArrow">
            <a:avLst/>
          </a:prstGeom>
          <a:solidFill>
            <a:schemeClr val="accent1">
              <a:alpha val="23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HTC Care Team: Bleeding Disorder Experts </a:t>
            </a:r>
            <a:br>
              <a:rPr lang="en-US" dirty="0"/>
            </a:br>
            <a:r>
              <a:rPr lang="en-US" dirty="0"/>
              <a:t>Working in Collaboration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295525" y="1954528"/>
            <a:ext cx="3655744" cy="4440216"/>
          </a:xfrm>
          <a:prstGeom prst="roundRect">
            <a:avLst/>
          </a:prstGeom>
          <a:solidFill>
            <a:schemeClr val="bg1">
              <a:alpha val="71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Core Team Members</a:t>
            </a:r>
            <a:endParaRPr lang="en-US" altLang="en-US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Patient/Family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Hematologist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Nurse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Social Worker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Physical Therapist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82678" y="1916428"/>
            <a:ext cx="3726961" cy="4478316"/>
          </a:xfrm>
          <a:prstGeom prst="roundRect">
            <a:avLst/>
          </a:prstGeom>
          <a:solidFill>
            <a:schemeClr val="bg1">
              <a:alpha val="71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8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2400" b="1" u="sng" dirty="0">
                <a:solidFill>
                  <a:schemeClr val="tx1"/>
                </a:solidFill>
                <a:cs typeface="Arial" panose="020B0604020202020204" pitchFamily="34" charset="0"/>
              </a:rPr>
              <a:t>Additional Team Members</a:t>
            </a:r>
            <a:endParaRPr lang="en-US" altLang="en-US" sz="24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Other physicians</a:t>
            </a:r>
          </a:p>
          <a:p>
            <a:pPr marL="557213" lvl="1" indent="-214313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</a:pPr>
            <a:r>
              <a:rPr lang="en-US" sz="1500" dirty="0">
                <a:solidFill>
                  <a:schemeClr val="tx1"/>
                </a:solidFill>
                <a:cs typeface="Arial" panose="020B0604020202020204" pitchFamily="34" charset="0"/>
              </a:rPr>
              <a:t>Primary care</a:t>
            </a:r>
          </a:p>
          <a:p>
            <a:pPr marL="557213" lvl="1" indent="-214313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</a:pPr>
            <a:r>
              <a:rPr lang="en-US" sz="1500" dirty="0">
                <a:solidFill>
                  <a:schemeClr val="tx1"/>
                </a:solidFill>
                <a:cs typeface="Arial" panose="020B0604020202020204" pitchFamily="34" charset="0"/>
              </a:rPr>
              <a:t>Orthopedics</a:t>
            </a:r>
          </a:p>
          <a:p>
            <a:pPr marL="557213" lvl="1" indent="-214313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</a:pPr>
            <a:r>
              <a:rPr lang="en-US" sz="1500" dirty="0">
                <a:solidFill>
                  <a:schemeClr val="tx1"/>
                </a:solidFill>
                <a:cs typeface="Arial" panose="020B0604020202020204" pitchFamily="34" charset="0"/>
              </a:rPr>
              <a:t>Infectious disease</a:t>
            </a:r>
          </a:p>
          <a:p>
            <a:pPr marL="557213" lvl="1" indent="-214313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</a:pPr>
            <a:r>
              <a:rPr lang="en-US" sz="1500" dirty="0">
                <a:solidFill>
                  <a:schemeClr val="tx1"/>
                </a:solidFill>
                <a:cs typeface="Arial" panose="020B0604020202020204" pitchFamily="34" charset="0"/>
              </a:rPr>
              <a:t>Obstetrics-gynecology</a:t>
            </a:r>
          </a:p>
          <a:p>
            <a:pPr marL="557213" lvl="1" indent="-214313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</a:pPr>
            <a:r>
              <a:rPr lang="en-US" sz="1500" dirty="0">
                <a:solidFill>
                  <a:schemeClr val="tx1"/>
                </a:solidFill>
                <a:cs typeface="Arial" panose="020B0604020202020204" pitchFamily="34" charset="0"/>
              </a:rPr>
              <a:t>Hepatology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Pharmacist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Geneticist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Dentist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Nutritionist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Education/vocational counselors</a:t>
            </a:r>
          </a:p>
          <a:p>
            <a:pPr marL="130969" indent="-130969">
              <a:lnSpc>
                <a:spcPct val="85000"/>
              </a:lnSpc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Insurance coverage/</a:t>
            </a:r>
            <a:b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reimbursement specialist</a:t>
            </a:r>
          </a:p>
        </p:txBody>
      </p:sp>
    </p:spTree>
    <p:extLst>
      <p:ext uri="{BB962C8B-B14F-4D97-AF65-F5344CB8AC3E}">
        <p14:creationId xmlns:p14="http://schemas.microsoft.com/office/powerpoint/2010/main" val="119724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Improving Hemophilia Patient Outcomes Through the Comprehensive Care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Comprehensive care for hemophilia is defined as the continuous supervision of all medical (including factor replacement utilization) and psychological aspects affecting the patient and family</a:t>
            </a:r>
          </a:p>
          <a:p>
            <a:pPr>
              <a:lnSpc>
                <a:spcPct val="110000"/>
              </a:lnSpc>
            </a:pPr>
            <a:r>
              <a:rPr lang="en-US" dirty="0"/>
              <a:t>Optimal treatment is based on: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Early detection and diagnosis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Prevention and early treatment of bleeding episodes and any complications, particularly hemophilic arthropathy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Detection and management of inhibitors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Psychosocial and educational support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Monitoring for treatment-related comorbidities 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Coordination of care with other providers and payers involved in management of the patient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4043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cs typeface="Arial" pitchFamily="34" charset="0"/>
              </a:defRPr>
            </a:lvl1pPr>
          </a:lstStyle>
          <a:p>
            <a:r>
              <a:rPr lang="en-US" sz="1400" dirty="0"/>
              <a:t>Ruiz-Saez A. </a:t>
            </a:r>
            <a:r>
              <a:rPr lang="en-US" sz="1400" i="1" dirty="0"/>
              <a:t>Hematology</a:t>
            </a:r>
            <a:r>
              <a:rPr lang="en-US" sz="1400" dirty="0"/>
              <a:t>. 2012;17(supp1):S141-143. </a:t>
            </a:r>
          </a:p>
        </p:txBody>
      </p:sp>
    </p:spTree>
    <p:extLst>
      <p:ext uri="{BB962C8B-B14F-4D97-AF65-F5344CB8AC3E}">
        <p14:creationId xmlns:p14="http://schemas.microsoft.com/office/powerpoint/2010/main" val="381237027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Treatment via HTCs Results in Efficiencies that Drive Improved Outcomes 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44161960"/>
              </p:ext>
            </p:extLst>
          </p:nvPr>
        </p:nvGraphicFramePr>
        <p:xfrm>
          <a:off x="234950" y="1765300"/>
          <a:ext cx="11499852" cy="3354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55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860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32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749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Outcome Data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Year Before Program 1975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kumimoji="0" lang="en-US" sz="2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th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Year of Program 1985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% Increased (+)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% Decreased (-)</a:t>
                      </a:r>
                    </a:p>
                  </a:txBody>
                  <a:tcPr marL="88753" marR="88753" marT="44379" marB="44379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Number patients receiving regular comp care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1,333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5,683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+ 326%</a:t>
                      </a:r>
                    </a:p>
                  </a:txBody>
                  <a:tcPr marL="88753" marR="88753" marT="44379" marB="44379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Number patients on homecare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514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2,517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+ 390%</a:t>
                      </a:r>
                    </a:p>
                  </a:txBody>
                  <a:tcPr marL="88753" marR="88753" marT="44379" marB="44379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Average days/year lost from work/school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14.5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3.9</a:t>
                      </a:r>
                    </a:p>
                  </a:txBody>
                  <a:tcPr marL="88753" marR="88753" marT="44379" marB="4437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- 73%</a:t>
                      </a:r>
                    </a:p>
                  </a:txBody>
                  <a:tcPr marL="88753" marR="88753" marT="44379" marB="44379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4543" y="1259335"/>
            <a:ext cx="81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+mj-lt"/>
              </a:rPr>
              <a:t>Outcome Data from 31 HTCs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457890"/>
            <a:ext cx="2477088" cy="400110"/>
          </a:xfrm>
          <a:prstGeom prst="rect">
            <a:avLst/>
          </a:prstGeom>
          <a:noFill/>
        </p:spPr>
        <p:txBody>
          <a:bodyPr wrap="none" tIns="91440" bIns="91440" rtlCol="0">
            <a:spAutoFit/>
          </a:bodyPr>
          <a:lstStyle/>
          <a:p>
            <a:pPr marL="228600" indent="-228600"/>
            <a:r>
              <a:rPr lang="en-US" sz="1400" dirty="0"/>
              <a:t>HRSA. Maternal &amp; Child Health.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285762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>
                <a:latin typeface="+mj-lt"/>
              </a:rPr>
              <a:t>Since these initial findings were reported, HTCs have continued to track various measures of care quality</a:t>
            </a:r>
            <a:r>
              <a:rPr lang="en-US" sz="2000" i="1" strike="sngStrike" dirty="0">
                <a:latin typeface="+mj-lt"/>
              </a:rPr>
              <a:t> </a:t>
            </a:r>
            <a:br>
              <a:rPr lang="en-US" sz="2000" i="1" strike="sngStrike" dirty="0">
                <a:latin typeface="+mj-lt"/>
              </a:rPr>
            </a:br>
            <a:endParaRPr lang="en-US" sz="2000" i="1" strike="sngStrike" dirty="0">
              <a:latin typeface="+mj-lt"/>
            </a:endParaRPr>
          </a:p>
          <a:p>
            <a:pPr algn="ctr"/>
            <a:r>
              <a:rPr lang="en-US" sz="2000" b="1" i="1" dirty="0">
                <a:latin typeface="+mj-lt"/>
              </a:rPr>
              <a:t>Ongoing initiatives such as the Comprehensive Care Sustainability Collaborative (CCSC), formed in 2014, </a:t>
            </a:r>
            <a:br>
              <a:rPr lang="en-US" sz="2000" b="1" i="1" dirty="0">
                <a:latin typeface="+mj-lt"/>
              </a:rPr>
            </a:br>
            <a:r>
              <a:rPr lang="en-US" sz="2000" b="1" i="1" dirty="0">
                <a:latin typeface="+mj-lt"/>
              </a:rPr>
              <a:t>demonstrate the persistence of data reporting among these providers</a:t>
            </a:r>
          </a:p>
        </p:txBody>
      </p:sp>
    </p:spTree>
    <p:extLst>
      <p:ext uri="{BB962C8B-B14F-4D97-AF65-F5344CB8AC3E}">
        <p14:creationId xmlns:p14="http://schemas.microsoft.com/office/powerpoint/2010/main" val="246274394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Use of HTC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</a:pPr>
            <a:r>
              <a:rPr lang="en-US" sz="3200" dirty="0"/>
              <a:t>Associated with… </a:t>
            </a:r>
          </a:p>
          <a:p>
            <a:pPr lvl="1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Font typeface="Wingdings" panose="05000000000000000000" pitchFamily="2" charset="2"/>
              <a:buChar char="ü"/>
            </a:pPr>
            <a:r>
              <a:rPr lang="en-US" sz="2800" dirty="0"/>
              <a:t>Greater use of and adherence to self-infusion</a:t>
            </a:r>
          </a:p>
          <a:p>
            <a:pPr marL="914400" lvl="2" indent="0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None/>
            </a:pPr>
            <a:r>
              <a:rPr lang="en-US" sz="2400" i="1" dirty="0"/>
              <a:t>61% of patients perform self-infusion if they visit an HTC vs 25% of those who do not</a:t>
            </a:r>
          </a:p>
          <a:p>
            <a:pPr lvl="1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Font typeface="Wingdings" panose="05000000000000000000" pitchFamily="2" charset="2"/>
              <a:buChar char="ü"/>
            </a:pPr>
            <a:r>
              <a:rPr lang="en-US" sz="2800" dirty="0"/>
              <a:t>Fewer hospitalizations for bleeding complications</a:t>
            </a:r>
          </a:p>
          <a:p>
            <a:pPr lvl="1">
              <a:lnSpc>
                <a:spcPct val="100000"/>
              </a:lnSpc>
              <a:spcBef>
                <a:spcPts val="225"/>
              </a:spcBef>
              <a:spcAft>
                <a:spcPts val="225"/>
              </a:spcAft>
              <a:buFont typeface="Wingdings" panose="05000000000000000000" pitchFamily="2" charset="2"/>
              <a:buChar char="ü"/>
            </a:pPr>
            <a:r>
              <a:rPr lang="en-US" sz="2800" dirty="0"/>
              <a:t>Fewer deaths despite HTCs seeing a greater number of severe patients with complications (HIV/AIDS, hepatitis, etc.)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6550223"/>
            <a:ext cx="36004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Soucie JM, et al. </a:t>
            </a:r>
            <a:r>
              <a:rPr lang="en-US" sz="1400" i="1" dirty="0">
                <a:cs typeface="Arial" panose="020B0604020202020204" pitchFamily="34" charset="0"/>
              </a:rPr>
              <a:t>Blood</a:t>
            </a:r>
            <a:r>
              <a:rPr lang="en-US" sz="1400" dirty="0">
                <a:cs typeface="Arial" panose="020B0604020202020204" pitchFamily="34" charset="0"/>
              </a:rPr>
              <a:t>. 2000;96:437-442.</a:t>
            </a:r>
          </a:p>
        </p:txBody>
      </p:sp>
    </p:spTree>
    <p:extLst>
      <p:ext uri="{BB962C8B-B14F-4D97-AF65-F5344CB8AC3E}">
        <p14:creationId xmlns:p14="http://schemas.microsoft.com/office/powerpoint/2010/main" val="2218801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HTC Care Minimizes Hospitalizations for Bleeding Complications</a:t>
            </a: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0" y="6488668"/>
            <a:ext cx="571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91440" rIns="91440" bIns="9144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Soucie JM, et al. </a:t>
            </a:r>
            <a:r>
              <a:rPr lang="en-US" sz="1400" i="1" dirty="0">
                <a:cs typeface="Arial" panose="020B0604020202020204" pitchFamily="34" charset="0"/>
              </a:rPr>
              <a:t>Haemophilia</a:t>
            </a:r>
            <a:r>
              <a:rPr lang="en-US" sz="1400" dirty="0">
                <a:cs typeface="Arial" panose="020B0604020202020204" pitchFamily="34" charset="0"/>
              </a:rPr>
              <a:t>. 2001;7:198-206.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0" y="6103262"/>
            <a:ext cx="5715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91440" rIns="91440" bIns="9144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HBC=hospitalization for bleeding complications.</a:t>
            </a:r>
          </a:p>
        </p:txBody>
      </p:sp>
      <p:sp>
        <p:nvSpPr>
          <p:cNvPr id="7" name="Freeform 6"/>
          <p:cNvSpPr/>
          <p:nvPr/>
        </p:nvSpPr>
        <p:spPr>
          <a:xfrm>
            <a:off x="3286126" y="2076450"/>
            <a:ext cx="5586413" cy="438150"/>
          </a:xfrm>
          <a:custGeom>
            <a:avLst/>
            <a:gdLst>
              <a:gd name="connsiteX0" fmla="*/ 0 w 5586413"/>
              <a:gd name="connsiteY0" fmla="*/ 0 h 438150"/>
              <a:gd name="connsiteX1" fmla="*/ 847725 w 5586413"/>
              <a:gd name="connsiteY1" fmla="*/ 109538 h 438150"/>
              <a:gd name="connsiteX2" fmla="*/ 1481138 w 5586413"/>
              <a:gd name="connsiteY2" fmla="*/ 185738 h 438150"/>
              <a:gd name="connsiteX3" fmla="*/ 2057400 w 5586413"/>
              <a:gd name="connsiteY3" fmla="*/ 247650 h 438150"/>
              <a:gd name="connsiteX4" fmla="*/ 2538413 w 5586413"/>
              <a:gd name="connsiteY4" fmla="*/ 290513 h 438150"/>
              <a:gd name="connsiteX5" fmla="*/ 3143250 w 5586413"/>
              <a:gd name="connsiteY5" fmla="*/ 338138 h 438150"/>
              <a:gd name="connsiteX6" fmla="*/ 3681413 w 5586413"/>
              <a:gd name="connsiteY6" fmla="*/ 385763 h 438150"/>
              <a:gd name="connsiteX7" fmla="*/ 4176713 w 5586413"/>
              <a:gd name="connsiteY7" fmla="*/ 400050 h 438150"/>
              <a:gd name="connsiteX8" fmla="*/ 4748213 w 5586413"/>
              <a:gd name="connsiteY8" fmla="*/ 428625 h 438150"/>
              <a:gd name="connsiteX9" fmla="*/ 5243513 w 5586413"/>
              <a:gd name="connsiteY9" fmla="*/ 438150 h 438150"/>
              <a:gd name="connsiteX10" fmla="*/ 5586413 w 5586413"/>
              <a:gd name="connsiteY10" fmla="*/ 438150 h 43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86413" h="438150">
                <a:moveTo>
                  <a:pt x="0" y="0"/>
                </a:moveTo>
                <a:lnTo>
                  <a:pt x="847725" y="109538"/>
                </a:lnTo>
                <a:lnTo>
                  <a:pt x="1481138" y="185738"/>
                </a:lnTo>
                <a:lnTo>
                  <a:pt x="2057400" y="247650"/>
                </a:lnTo>
                <a:lnTo>
                  <a:pt x="2538413" y="290513"/>
                </a:lnTo>
                <a:lnTo>
                  <a:pt x="3143250" y="338138"/>
                </a:lnTo>
                <a:lnTo>
                  <a:pt x="3681413" y="385763"/>
                </a:lnTo>
                <a:lnTo>
                  <a:pt x="4176713" y="400050"/>
                </a:lnTo>
                <a:lnTo>
                  <a:pt x="4748213" y="428625"/>
                </a:lnTo>
                <a:lnTo>
                  <a:pt x="5243513" y="438150"/>
                </a:lnTo>
                <a:lnTo>
                  <a:pt x="5586413" y="43815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290889" y="2076451"/>
            <a:ext cx="5629275" cy="747713"/>
          </a:xfrm>
          <a:custGeom>
            <a:avLst/>
            <a:gdLst>
              <a:gd name="connsiteX0" fmla="*/ 0 w 5629275"/>
              <a:gd name="connsiteY0" fmla="*/ 0 h 747713"/>
              <a:gd name="connsiteX1" fmla="*/ 500062 w 5629275"/>
              <a:gd name="connsiteY1" fmla="*/ 109538 h 747713"/>
              <a:gd name="connsiteX2" fmla="*/ 938212 w 5629275"/>
              <a:gd name="connsiteY2" fmla="*/ 219075 h 747713"/>
              <a:gd name="connsiteX3" fmla="*/ 1381125 w 5629275"/>
              <a:gd name="connsiteY3" fmla="*/ 295275 h 747713"/>
              <a:gd name="connsiteX4" fmla="*/ 1857375 w 5629275"/>
              <a:gd name="connsiteY4" fmla="*/ 390525 h 747713"/>
              <a:gd name="connsiteX5" fmla="*/ 2238375 w 5629275"/>
              <a:gd name="connsiteY5" fmla="*/ 447675 h 747713"/>
              <a:gd name="connsiteX6" fmla="*/ 2690812 w 5629275"/>
              <a:gd name="connsiteY6" fmla="*/ 519113 h 747713"/>
              <a:gd name="connsiteX7" fmla="*/ 3224212 w 5629275"/>
              <a:gd name="connsiteY7" fmla="*/ 590550 h 747713"/>
              <a:gd name="connsiteX8" fmla="*/ 3633787 w 5629275"/>
              <a:gd name="connsiteY8" fmla="*/ 638175 h 747713"/>
              <a:gd name="connsiteX9" fmla="*/ 4162425 w 5629275"/>
              <a:gd name="connsiteY9" fmla="*/ 676275 h 747713"/>
              <a:gd name="connsiteX10" fmla="*/ 4552950 w 5629275"/>
              <a:gd name="connsiteY10" fmla="*/ 719138 h 747713"/>
              <a:gd name="connsiteX11" fmla="*/ 4981575 w 5629275"/>
              <a:gd name="connsiteY11" fmla="*/ 728663 h 747713"/>
              <a:gd name="connsiteX12" fmla="*/ 5214937 w 5629275"/>
              <a:gd name="connsiteY12" fmla="*/ 747713 h 747713"/>
              <a:gd name="connsiteX13" fmla="*/ 5629275 w 5629275"/>
              <a:gd name="connsiteY13" fmla="*/ 747713 h 74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629275" h="747713">
                <a:moveTo>
                  <a:pt x="0" y="0"/>
                </a:moveTo>
                <a:lnTo>
                  <a:pt x="500062" y="109538"/>
                </a:lnTo>
                <a:lnTo>
                  <a:pt x="938212" y="219075"/>
                </a:lnTo>
                <a:lnTo>
                  <a:pt x="1381125" y="295275"/>
                </a:lnTo>
                <a:lnTo>
                  <a:pt x="1857375" y="390525"/>
                </a:lnTo>
                <a:lnTo>
                  <a:pt x="2238375" y="447675"/>
                </a:lnTo>
                <a:lnTo>
                  <a:pt x="2690812" y="519113"/>
                </a:lnTo>
                <a:lnTo>
                  <a:pt x="3224212" y="590550"/>
                </a:lnTo>
                <a:lnTo>
                  <a:pt x="3633787" y="638175"/>
                </a:lnTo>
                <a:lnTo>
                  <a:pt x="4162425" y="676275"/>
                </a:lnTo>
                <a:lnTo>
                  <a:pt x="4552950" y="719138"/>
                </a:lnTo>
                <a:lnTo>
                  <a:pt x="4981575" y="728663"/>
                </a:lnTo>
                <a:lnTo>
                  <a:pt x="5214937" y="747713"/>
                </a:lnTo>
                <a:lnTo>
                  <a:pt x="5629275" y="747713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295650" y="2066925"/>
            <a:ext cx="5619750" cy="1543050"/>
          </a:xfrm>
          <a:custGeom>
            <a:avLst/>
            <a:gdLst>
              <a:gd name="connsiteX0" fmla="*/ 0 w 5619750"/>
              <a:gd name="connsiteY0" fmla="*/ 0 h 1543050"/>
              <a:gd name="connsiteX1" fmla="*/ 409575 w 5619750"/>
              <a:gd name="connsiteY1" fmla="*/ 180975 h 1543050"/>
              <a:gd name="connsiteX2" fmla="*/ 704850 w 5619750"/>
              <a:gd name="connsiteY2" fmla="*/ 314325 h 1543050"/>
              <a:gd name="connsiteX3" fmla="*/ 1090613 w 5619750"/>
              <a:gd name="connsiteY3" fmla="*/ 457200 h 1543050"/>
              <a:gd name="connsiteX4" fmla="*/ 1524000 w 5619750"/>
              <a:gd name="connsiteY4" fmla="*/ 623888 h 1543050"/>
              <a:gd name="connsiteX5" fmla="*/ 1885950 w 5619750"/>
              <a:gd name="connsiteY5" fmla="*/ 742950 h 1543050"/>
              <a:gd name="connsiteX6" fmla="*/ 2185988 w 5619750"/>
              <a:gd name="connsiteY6" fmla="*/ 838200 h 1543050"/>
              <a:gd name="connsiteX7" fmla="*/ 2543175 w 5619750"/>
              <a:gd name="connsiteY7" fmla="*/ 947738 h 1543050"/>
              <a:gd name="connsiteX8" fmla="*/ 2957513 w 5619750"/>
              <a:gd name="connsiteY8" fmla="*/ 1066800 h 1543050"/>
              <a:gd name="connsiteX9" fmla="*/ 3405188 w 5619750"/>
              <a:gd name="connsiteY9" fmla="*/ 1176338 h 1543050"/>
              <a:gd name="connsiteX10" fmla="*/ 3767138 w 5619750"/>
              <a:gd name="connsiteY10" fmla="*/ 1257300 h 1543050"/>
              <a:gd name="connsiteX11" fmla="*/ 4248150 w 5619750"/>
              <a:gd name="connsiteY11" fmla="*/ 1352550 h 1543050"/>
              <a:gd name="connsiteX12" fmla="*/ 4629150 w 5619750"/>
              <a:gd name="connsiteY12" fmla="*/ 1414463 h 1543050"/>
              <a:gd name="connsiteX13" fmla="*/ 4962525 w 5619750"/>
              <a:gd name="connsiteY13" fmla="*/ 1462088 h 1543050"/>
              <a:gd name="connsiteX14" fmla="*/ 5219700 w 5619750"/>
              <a:gd name="connsiteY14" fmla="*/ 1495425 h 1543050"/>
              <a:gd name="connsiteX15" fmla="*/ 5500688 w 5619750"/>
              <a:gd name="connsiteY15" fmla="*/ 1524000 h 1543050"/>
              <a:gd name="connsiteX16" fmla="*/ 5619750 w 5619750"/>
              <a:gd name="connsiteY16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619750" h="1543050">
                <a:moveTo>
                  <a:pt x="0" y="0"/>
                </a:moveTo>
                <a:lnTo>
                  <a:pt x="409575" y="180975"/>
                </a:lnTo>
                <a:lnTo>
                  <a:pt x="704850" y="314325"/>
                </a:lnTo>
                <a:lnTo>
                  <a:pt x="1090613" y="457200"/>
                </a:lnTo>
                <a:lnTo>
                  <a:pt x="1524000" y="623888"/>
                </a:lnTo>
                <a:lnTo>
                  <a:pt x="1885950" y="742950"/>
                </a:lnTo>
                <a:lnTo>
                  <a:pt x="2185988" y="838200"/>
                </a:lnTo>
                <a:lnTo>
                  <a:pt x="2543175" y="947738"/>
                </a:lnTo>
                <a:lnTo>
                  <a:pt x="2957513" y="1066800"/>
                </a:lnTo>
                <a:lnTo>
                  <a:pt x="3405188" y="1176338"/>
                </a:lnTo>
                <a:lnTo>
                  <a:pt x="3767138" y="1257300"/>
                </a:lnTo>
                <a:lnTo>
                  <a:pt x="4248150" y="1352550"/>
                </a:lnTo>
                <a:lnTo>
                  <a:pt x="4629150" y="1414463"/>
                </a:lnTo>
                <a:lnTo>
                  <a:pt x="4962525" y="1462088"/>
                </a:lnTo>
                <a:lnTo>
                  <a:pt x="5219700" y="1495425"/>
                </a:lnTo>
                <a:lnTo>
                  <a:pt x="5500688" y="1524000"/>
                </a:lnTo>
                <a:lnTo>
                  <a:pt x="5619750" y="154305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290889" y="2071689"/>
            <a:ext cx="5614987" cy="2181225"/>
          </a:xfrm>
          <a:custGeom>
            <a:avLst/>
            <a:gdLst>
              <a:gd name="connsiteX0" fmla="*/ 0 w 5614987"/>
              <a:gd name="connsiteY0" fmla="*/ 0 h 2181225"/>
              <a:gd name="connsiteX1" fmla="*/ 266700 w 5614987"/>
              <a:gd name="connsiteY1" fmla="*/ 223837 h 2181225"/>
              <a:gd name="connsiteX2" fmla="*/ 514350 w 5614987"/>
              <a:gd name="connsiteY2" fmla="*/ 404812 h 2181225"/>
              <a:gd name="connsiteX3" fmla="*/ 742950 w 5614987"/>
              <a:gd name="connsiteY3" fmla="*/ 552450 h 2181225"/>
              <a:gd name="connsiteX4" fmla="*/ 1090612 w 5614987"/>
              <a:gd name="connsiteY4" fmla="*/ 785812 h 2181225"/>
              <a:gd name="connsiteX5" fmla="*/ 1400175 w 5614987"/>
              <a:gd name="connsiteY5" fmla="*/ 957262 h 2181225"/>
              <a:gd name="connsiteX6" fmla="*/ 1709737 w 5614987"/>
              <a:gd name="connsiteY6" fmla="*/ 1109662 h 2181225"/>
              <a:gd name="connsiteX7" fmla="*/ 2014537 w 5614987"/>
              <a:gd name="connsiteY7" fmla="*/ 1266825 h 2181225"/>
              <a:gd name="connsiteX8" fmla="*/ 2314575 w 5614987"/>
              <a:gd name="connsiteY8" fmla="*/ 1409700 h 2181225"/>
              <a:gd name="connsiteX9" fmla="*/ 2609850 w 5614987"/>
              <a:gd name="connsiteY9" fmla="*/ 1528762 h 2181225"/>
              <a:gd name="connsiteX10" fmla="*/ 2967037 w 5614987"/>
              <a:gd name="connsiteY10" fmla="*/ 1666875 h 2181225"/>
              <a:gd name="connsiteX11" fmla="*/ 3305175 w 5614987"/>
              <a:gd name="connsiteY11" fmla="*/ 1771650 h 2181225"/>
              <a:gd name="connsiteX12" fmla="*/ 3648075 w 5614987"/>
              <a:gd name="connsiteY12" fmla="*/ 1881187 h 2181225"/>
              <a:gd name="connsiteX13" fmla="*/ 4062412 w 5614987"/>
              <a:gd name="connsiteY13" fmla="*/ 1981200 h 2181225"/>
              <a:gd name="connsiteX14" fmla="*/ 4595812 w 5614987"/>
              <a:gd name="connsiteY14" fmla="*/ 2081212 h 2181225"/>
              <a:gd name="connsiteX15" fmla="*/ 5038725 w 5614987"/>
              <a:gd name="connsiteY15" fmla="*/ 2152650 h 2181225"/>
              <a:gd name="connsiteX16" fmla="*/ 5319712 w 5614987"/>
              <a:gd name="connsiteY16" fmla="*/ 2171700 h 2181225"/>
              <a:gd name="connsiteX17" fmla="*/ 5614987 w 5614987"/>
              <a:gd name="connsiteY17" fmla="*/ 2181225 h 218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5614987" h="2181225">
                <a:moveTo>
                  <a:pt x="0" y="0"/>
                </a:moveTo>
                <a:lnTo>
                  <a:pt x="266700" y="223837"/>
                </a:lnTo>
                <a:lnTo>
                  <a:pt x="514350" y="404812"/>
                </a:lnTo>
                <a:lnTo>
                  <a:pt x="742950" y="552450"/>
                </a:lnTo>
                <a:lnTo>
                  <a:pt x="1090612" y="785812"/>
                </a:lnTo>
                <a:lnTo>
                  <a:pt x="1400175" y="957262"/>
                </a:lnTo>
                <a:lnTo>
                  <a:pt x="1709737" y="1109662"/>
                </a:lnTo>
                <a:lnTo>
                  <a:pt x="2014537" y="1266825"/>
                </a:lnTo>
                <a:lnTo>
                  <a:pt x="2314575" y="1409700"/>
                </a:lnTo>
                <a:lnTo>
                  <a:pt x="2609850" y="1528762"/>
                </a:lnTo>
                <a:lnTo>
                  <a:pt x="2967037" y="1666875"/>
                </a:lnTo>
                <a:lnTo>
                  <a:pt x="3305175" y="1771650"/>
                </a:lnTo>
                <a:lnTo>
                  <a:pt x="3648075" y="1881187"/>
                </a:lnTo>
                <a:lnTo>
                  <a:pt x="4062412" y="1981200"/>
                </a:lnTo>
                <a:lnTo>
                  <a:pt x="4595812" y="2081212"/>
                </a:lnTo>
                <a:lnTo>
                  <a:pt x="5038725" y="2152650"/>
                </a:lnTo>
                <a:lnTo>
                  <a:pt x="5319712" y="2171700"/>
                </a:lnTo>
                <a:lnTo>
                  <a:pt x="5614987" y="2181225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82950" y="1708150"/>
            <a:ext cx="6216650" cy="378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282950" y="2063750"/>
            <a:ext cx="6216650" cy="2736850"/>
            <a:chOff x="1758950" y="2063750"/>
            <a:chExt cx="6216650" cy="609600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1758950" y="2063750"/>
              <a:ext cx="6216650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758950" y="2216150"/>
              <a:ext cx="6216650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58950" y="2368550"/>
              <a:ext cx="6216650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58950" y="2520950"/>
              <a:ext cx="6216650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58950" y="2673350"/>
              <a:ext cx="6216650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139440" y="5547361"/>
            <a:ext cx="6699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631825" algn="l"/>
                <a:tab pos="1431925" algn="l"/>
                <a:tab pos="2171700" algn="l"/>
                <a:tab pos="2971800" algn="l"/>
                <a:tab pos="3717925" algn="l"/>
                <a:tab pos="4518025" algn="l"/>
                <a:tab pos="5257800" algn="l"/>
                <a:tab pos="6057900" algn="l"/>
              </a:tabLst>
            </a:pPr>
            <a:r>
              <a:rPr lang="en-US" sz="1400" b="1" dirty="0">
                <a:cs typeface="Arial" panose="020B0604020202020204" pitchFamily="34" charset="0"/>
              </a:rPr>
              <a:t>0	200	400	600	800	1000	1200	1400	1600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69988" y="1889761"/>
            <a:ext cx="458779" cy="38215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100</a:t>
            </a:r>
          </a:p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80</a:t>
            </a:r>
          </a:p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60</a:t>
            </a:r>
          </a:p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40</a:t>
            </a:r>
          </a:p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20</a:t>
            </a:r>
          </a:p>
          <a:p>
            <a:pPr algn="r">
              <a:spcAft>
                <a:spcPts val="3800"/>
              </a:spcAft>
            </a:pPr>
            <a:r>
              <a:rPr lang="en-US" sz="1400" b="1" dirty="0">
                <a:cs typeface="Arial" panose="020B0604020202020204" pitchFamily="34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62575" y="5911215"/>
            <a:ext cx="229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Follow-Up Time (Days)</a:t>
            </a:r>
          </a:p>
        </p:txBody>
      </p:sp>
      <p:sp>
        <p:nvSpPr>
          <p:cNvPr id="21" name="TextBox 20"/>
          <p:cNvSpPr txBox="1"/>
          <p:nvPr/>
        </p:nvSpPr>
        <p:spPr>
          <a:xfrm rot="16200000">
            <a:off x="1432245" y="3611880"/>
            <a:ext cx="209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cs typeface="Arial" panose="020B0604020202020204" pitchFamily="34" charset="0"/>
              </a:rPr>
              <a:t>HBC-free Probability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0381" y="2164081"/>
            <a:ext cx="2044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Home therapy &amp; HTC use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69480" y="2827021"/>
            <a:ext cx="1609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Home therapy only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642860" y="3596641"/>
            <a:ext cx="113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HTC use only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138161" y="4259581"/>
            <a:ext cx="750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Neither</a:t>
            </a:r>
          </a:p>
        </p:txBody>
      </p:sp>
    </p:spTree>
    <p:extLst>
      <p:ext uri="{BB962C8B-B14F-4D97-AF65-F5344CB8AC3E}">
        <p14:creationId xmlns:p14="http://schemas.microsoft.com/office/powerpoint/2010/main" val="157803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Patients Receiving Care from an HTC Have Demonstrated a 40% Reduction in Both Mortality and Hospitalization</a:t>
            </a:r>
            <a:endParaRPr lang="en-US" sz="3600" strike="sngStrike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34780"/>
            <a:ext cx="3961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cs typeface="Arial" pitchFamily="34" charset="0"/>
              </a:defRPr>
            </a:lvl1pPr>
          </a:lstStyle>
          <a:p>
            <a:pPr marL="342900" indent="-342900">
              <a:buAutoNum type="arabicPeriod"/>
            </a:pPr>
            <a:r>
              <a:rPr lang="en-US" sz="1400" dirty="0"/>
              <a:t>Soucie JM, et al. </a:t>
            </a:r>
            <a:r>
              <a:rPr lang="en-US" sz="1400" i="1" dirty="0"/>
              <a:t>Blood</a:t>
            </a:r>
            <a:r>
              <a:rPr lang="en-US" sz="1400" dirty="0"/>
              <a:t>. 2000;96:437-442. </a:t>
            </a:r>
          </a:p>
          <a:p>
            <a:pPr marL="342900" indent="-342900">
              <a:buAutoNum type="arabicPeriod"/>
            </a:pPr>
            <a:r>
              <a:rPr lang="en-US" sz="1400" dirty="0" err="1" smtClean="0"/>
              <a:t>Soucie</a:t>
            </a:r>
            <a:r>
              <a:rPr lang="en-US" sz="1400" dirty="0" smtClean="0"/>
              <a:t> </a:t>
            </a:r>
            <a:r>
              <a:rPr lang="en-US" sz="1400" dirty="0"/>
              <a:t>JM, et al. </a:t>
            </a:r>
            <a:r>
              <a:rPr lang="en-US" sz="1400" i="1" dirty="0"/>
              <a:t>Haemophilia</a:t>
            </a:r>
            <a:r>
              <a:rPr lang="en-US" sz="1400" dirty="0"/>
              <a:t>. 2001;7:198-206.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194613421"/>
              </p:ext>
            </p:extLst>
          </p:nvPr>
        </p:nvGraphicFramePr>
        <p:xfrm>
          <a:off x="904875" y="1533526"/>
          <a:ext cx="4800600" cy="4562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02959208"/>
              </p:ext>
            </p:extLst>
          </p:nvPr>
        </p:nvGraphicFramePr>
        <p:xfrm>
          <a:off x="5825544" y="1438275"/>
          <a:ext cx="5071055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82311318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Responsibilities of the HTC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functions may include:</a:t>
            </a:r>
          </a:p>
          <a:p>
            <a:pPr lvl="1"/>
            <a:r>
              <a:rPr lang="en-US" dirty="0"/>
              <a:t>Establishing and maintaining regional and national registries of patients with bleeding disorders to document treatment and its outcomes</a:t>
            </a:r>
          </a:p>
          <a:p>
            <a:pPr lvl="1"/>
            <a:r>
              <a:rPr lang="en-US" dirty="0"/>
              <a:t>Supporting and conducting basic and clinical research, particularly through participation in collaborative trials</a:t>
            </a:r>
          </a:p>
          <a:p>
            <a:pPr lvl="1"/>
            <a:r>
              <a:rPr lang="en-US" dirty="0"/>
              <a:t>Preparing treatment protocols or guidelines</a:t>
            </a:r>
          </a:p>
          <a:p>
            <a:pPr lvl="1"/>
            <a:r>
              <a:rPr lang="en-US" dirty="0"/>
              <a:t>Training of health care professionals nationally and internationally</a:t>
            </a:r>
          </a:p>
          <a:p>
            <a:pPr lvl="1"/>
            <a:r>
              <a:rPr lang="en-US" dirty="0"/>
              <a:t>Conducting pharmacosurveillance</a:t>
            </a:r>
          </a:p>
          <a:p>
            <a:pPr lvl="1"/>
            <a:r>
              <a:rPr lang="en-US" dirty="0"/>
              <a:t>Maintaining open channels of communication with stakeholders overseeing policy decisions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6550223"/>
            <a:ext cx="40434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200">
                <a:cs typeface="Arial" pitchFamily="34" charset="0"/>
              </a:defRPr>
            </a:lvl1pPr>
          </a:lstStyle>
          <a:p>
            <a:r>
              <a:rPr lang="en-US" sz="1400" dirty="0"/>
              <a:t>Ruiz-Saez A. </a:t>
            </a:r>
            <a:r>
              <a:rPr lang="en-US" sz="1400" i="1" dirty="0"/>
              <a:t>Hematology</a:t>
            </a:r>
            <a:r>
              <a:rPr lang="en-US" sz="1400" dirty="0"/>
              <a:t>. 2012;17(supp1):S141-143. </a:t>
            </a:r>
          </a:p>
        </p:txBody>
      </p:sp>
    </p:spTree>
    <p:extLst>
      <p:ext uri="{BB962C8B-B14F-4D97-AF65-F5344CB8AC3E}">
        <p14:creationId xmlns:p14="http://schemas.microsoft.com/office/powerpoint/2010/main" val="230469269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HTCs Help Manage the Cost of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ancillary services may be included as part of comprehensive care</a:t>
            </a:r>
          </a:p>
          <a:p>
            <a:r>
              <a:rPr lang="en-US" dirty="0"/>
              <a:t>Expert care limits complications</a:t>
            </a:r>
          </a:p>
          <a:p>
            <a:pPr lvl="1"/>
            <a:r>
              <a:rPr lang="en-US" dirty="0"/>
              <a:t>Multidisciplinary team</a:t>
            </a:r>
          </a:p>
          <a:p>
            <a:r>
              <a:rPr lang="en-US" dirty="0"/>
              <a:t>Minimizes ED visits</a:t>
            </a:r>
          </a:p>
          <a:p>
            <a:r>
              <a:rPr lang="en-US" dirty="0"/>
              <a:t>Promotes independence</a:t>
            </a:r>
          </a:p>
          <a:p>
            <a:r>
              <a:rPr lang="en-US" dirty="0"/>
              <a:t>Complete medical history readily available</a:t>
            </a:r>
          </a:p>
          <a:p>
            <a:pPr lvl="1"/>
            <a:r>
              <a:rPr lang="en-US" dirty="0"/>
              <a:t>Optimal, collaborative decision making</a:t>
            </a:r>
          </a:p>
          <a:p>
            <a:r>
              <a:rPr lang="en-US" dirty="0"/>
              <a:t>Relationships with expert subspecialists</a:t>
            </a:r>
          </a:p>
          <a:p>
            <a:r>
              <a:rPr lang="en-US" dirty="0"/>
              <a:t>Eligible entity for 340B drug discount program (PHS pricing)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2172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PHS = Public Health Service</a:t>
            </a:r>
          </a:p>
        </p:txBody>
      </p:sp>
    </p:spTree>
    <p:extLst>
      <p:ext uri="{BB962C8B-B14F-4D97-AF65-F5344CB8AC3E}">
        <p14:creationId xmlns:p14="http://schemas.microsoft.com/office/powerpoint/2010/main" val="33003367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Hemophilia Represents Significant Resource Utilization Despite a Very Low Disease Prevalence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87998" y="6440548"/>
            <a:ext cx="4032932" cy="400110"/>
          </a:xfrm>
          <a:prstGeom prst="rect">
            <a:avLst/>
          </a:prstGeom>
          <a:noFill/>
        </p:spPr>
        <p:txBody>
          <a:bodyPr wrap="square" tIns="91440" bIns="91440" rtlCol="0">
            <a:spAutoFit/>
          </a:bodyPr>
          <a:lstStyle/>
          <a:p>
            <a:pPr algn="r"/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PPPY=per patient per year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027003"/>
            <a:ext cx="6673622" cy="830997"/>
          </a:xfrm>
          <a:prstGeom prst="rect">
            <a:avLst/>
          </a:prstGeom>
          <a:noFill/>
        </p:spPr>
        <p:txBody>
          <a:bodyPr wrap="none" tIns="91440" bIns="91440" rtlCol="0">
            <a:spAutoFit/>
          </a:bodyPr>
          <a:lstStyle/>
          <a:p>
            <a:pPr>
              <a:defRPr/>
            </a:pP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CDC. Hemophilia – Data &amp; Statistics. </a:t>
            </a: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  <a:hlinkClick r:id="rId3"/>
              </a:rPr>
              <a:t>https://www.cdc.gov/ncbddd/hemophilia/data.html</a:t>
            </a:r>
            <a:endParaRPr lang="de-DE" sz="1400" dirty="0">
              <a:solidFill>
                <a:srgbClr val="000000"/>
              </a:solidFill>
              <a:ea typeface="ＭＳ Ｐゴシック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Chen S-L. </a:t>
            </a:r>
            <a:r>
              <a:rPr lang="en-US" sz="1400" i="1" dirty="0"/>
              <a:t>Am J Manag Care. </a:t>
            </a:r>
            <a:r>
              <a:rPr lang="en-US" sz="1400" dirty="0"/>
              <a:t>2016;22:S126-S133.</a:t>
            </a:r>
            <a:endParaRPr lang="de-DE" sz="1400" dirty="0">
              <a:solidFill>
                <a:srgbClr val="000000"/>
              </a:solidFill>
              <a:ea typeface="ＭＳ Ｐゴシック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Zhou Z-Y, et al. </a:t>
            </a:r>
            <a:r>
              <a:rPr lang="de-DE" sz="1400" i="1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J Med Econ</a:t>
            </a: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. 2015;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18:457-465.</a:t>
            </a:r>
            <a:endParaRPr lang="en-US" sz="1400" dirty="0">
              <a:cs typeface="Arial" panose="020B0604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667000" y="1676612"/>
            <a:ext cx="6976726" cy="4038389"/>
            <a:chOff x="1153876" y="1524211"/>
            <a:chExt cx="6976726" cy="4038389"/>
          </a:xfrm>
        </p:grpSpPr>
        <p:sp>
          <p:nvSpPr>
            <p:cNvPr id="8" name="Rectangle 7"/>
            <p:cNvSpPr/>
            <p:nvPr/>
          </p:nvSpPr>
          <p:spPr>
            <a:xfrm rot="826902">
              <a:off x="1153876" y="4366254"/>
              <a:ext cx="6360266" cy="250179"/>
            </a:xfrm>
            <a:prstGeom prst="rect">
              <a:avLst/>
            </a:prstGeom>
            <a:solidFill>
              <a:schemeClr val="tx2">
                <a:alpha val="90000"/>
              </a:schemeClr>
            </a:solidFill>
            <a:ln>
              <a:solidFill>
                <a:schemeClr val="tx2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40000"/>
                <a:alpha val="90000"/>
                <a:hueOff val="5025821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Isosceles Triangle 8"/>
            <p:cNvSpPr/>
            <p:nvPr/>
          </p:nvSpPr>
          <p:spPr>
            <a:xfrm>
              <a:off x="3832109" y="4724400"/>
              <a:ext cx="1003801" cy="838200"/>
            </a:xfrm>
            <a:prstGeom prst="triangle">
              <a:avLst/>
            </a:prstGeom>
            <a:solidFill>
              <a:schemeClr val="tx2">
                <a:alpha val="90000"/>
              </a:schemeClr>
            </a:solidFill>
            <a:ln>
              <a:solidFill>
                <a:schemeClr val="tx2"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2">
                <a:tint val="40000"/>
                <a:alpha val="90000"/>
                <a:hueOff val="3350547"/>
                <a:satOff val="-2919"/>
                <a:lumOff val="-4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10" name="Group 9"/>
            <p:cNvGrpSpPr/>
            <p:nvPr/>
          </p:nvGrpSpPr>
          <p:grpSpPr>
            <a:xfrm rot="21291122">
              <a:off x="1373447" y="3154261"/>
              <a:ext cx="2147940" cy="688373"/>
              <a:chOff x="1378256" y="1804946"/>
              <a:chExt cx="2147940" cy="688373"/>
            </a:xfrm>
          </p:grpSpPr>
          <p:sp>
            <p:nvSpPr>
              <p:cNvPr id="11" name="Rounded Rectangle 10"/>
              <p:cNvSpPr/>
              <p:nvPr/>
            </p:nvSpPr>
            <p:spPr>
              <a:xfrm rot="1181837">
                <a:off x="1378256" y="1804946"/>
                <a:ext cx="2147940" cy="688373"/>
              </a:xfrm>
              <a:prstGeom prst="roundRect">
                <a:avLst>
                  <a:gd name="adj" fmla="val 10000"/>
                </a:avLst>
              </a:prstGeom>
              <a:solidFill>
                <a:schemeClr val="accent2">
                  <a:alpha val="90000"/>
                </a:schemeClr>
              </a:solidFill>
              <a:ln>
                <a:solidFill>
                  <a:schemeClr val="accent2">
                    <a:lumMod val="20000"/>
                    <a:lumOff val="80000"/>
                    <a:alpha val="90000"/>
                  </a:schemeClr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2">
                  <a:tint val="40000"/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" name="Rounded Rectangle 4"/>
              <p:cNvSpPr/>
              <p:nvPr/>
            </p:nvSpPr>
            <p:spPr>
              <a:xfrm rot="1181837">
                <a:off x="1398418" y="1825108"/>
                <a:ext cx="2107616" cy="648049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60960" tIns="60960" rIns="60960" bIns="60960" numCol="1" spcCol="1270" anchor="ctr" anchorCtr="0">
                <a:noAutofit/>
              </a:bodyPr>
              <a:lstStyle/>
              <a:p>
                <a:pPr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094747" y="1524211"/>
              <a:ext cx="3035855" cy="3241007"/>
              <a:chOff x="4894360" y="3141279"/>
              <a:chExt cx="3035855" cy="3241007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4894360" y="3141279"/>
                <a:ext cx="3035855" cy="3241007"/>
                <a:chOff x="4496818" y="1409291"/>
                <a:chExt cx="3035855" cy="3241007"/>
              </a:xfrm>
            </p:grpSpPr>
            <p:sp>
              <p:nvSpPr>
                <p:cNvPr id="6" name="Rounded Rectangle 5"/>
                <p:cNvSpPr/>
                <p:nvPr/>
              </p:nvSpPr>
              <p:spPr>
                <a:xfrm rot="834215">
                  <a:off x="4496818" y="1804914"/>
                  <a:ext cx="2840534" cy="2845384"/>
                </a:xfrm>
                <a:prstGeom prst="roundRect">
                  <a:avLst>
                    <a:gd name="adj" fmla="val 10000"/>
                  </a:avLst>
                </a:prstGeom>
                <a:solidFill>
                  <a:schemeClr val="accent1">
                    <a:alpha val="90000"/>
                  </a:schemeClr>
                </a:solidFill>
                <a:ln>
                  <a:solidFill>
                    <a:schemeClr val="accent1">
                      <a:lumMod val="20000"/>
                      <a:lumOff val="80000"/>
                      <a:alpha val="90000"/>
                    </a:schemeClr>
                  </a:solidFill>
                </a:ln>
              </p:spPr>
              <p:style>
                <a:lnRef idx="2">
                  <a:scrgbClr r="0" g="0" b="0"/>
                </a:lnRef>
                <a:fillRef idx="1">
                  <a:scrgbClr r="0" g="0" b="0"/>
                </a:fillRef>
                <a:effectRef idx="0">
                  <a:schemeClr val="accent2">
                    <a:tint val="40000"/>
                    <a:alpha val="90000"/>
                    <a:hueOff val="1675274"/>
                    <a:satOff val="-1459"/>
                    <a:lumOff val="-2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7" name="Rounded Rectangle 4"/>
                <p:cNvSpPr/>
                <p:nvPr/>
              </p:nvSpPr>
              <p:spPr>
                <a:xfrm rot="1164519">
                  <a:off x="5154868" y="1409291"/>
                  <a:ext cx="2377805" cy="2212003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243840" tIns="243840" rIns="243840" bIns="243840" numCol="1" spcCol="1270" anchor="ctr" anchorCtr="0">
                  <a:noAutofit/>
                </a:bodyPr>
                <a:lstStyle/>
                <a:p>
                  <a:pPr algn="ctr" defTabSz="28448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endParaRPr lang="en-US" sz="6600" dirty="0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 rot="889837">
                <a:off x="4941259" y="3882992"/>
                <a:ext cx="2746735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</a:rPr>
                  <a:t>PPPY costs: $155K-$161K on average and as high as $1M for some patients with severe disease and inhibitors</a:t>
                </a:r>
                <a:endParaRPr lang="en-US" sz="2400" b="1" dirty="0">
                  <a:solidFill>
                    <a:schemeClr val="bg1"/>
                  </a:solidFill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2" name="Rounded Rectangle 4"/>
          <p:cNvSpPr/>
          <p:nvPr/>
        </p:nvSpPr>
        <p:spPr>
          <a:xfrm rot="872959">
            <a:off x="2906732" y="3339116"/>
            <a:ext cx="2107616" cy="6480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Prevalence: 0.01%</a:t>
            </a:r>
          </a:p>
        </p:txBody>
      </p:sp>
    </p:spTree>
    <p:extLst>
      <p:ext uri="{BB962C8B-B14F-4D97-AF65-F5344CB8AC3E}">
        <p14:creationId xmlns:p14="http://schemas.microsoft.com/office/powerpoint/2010/main" val="294672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101601"/>
            <a:ext cx="11220450" cy="927100"/>
          </a:xfrm>
        </p:spPr>
        <p:txBody>
          <a:bodyPr>
            <a:noAutofit/>
          </a:bodyPr>
          <a:lstStyle/>
          <a:p>
            <a:r>
              <a:rPr lang="en-US" dirty="0"/>
              <a:t>History and Implications of 340B for HTCs and Payers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32841005"/>
              </p:ext>
            </p:extLst>
          </p:nvPr>
        </p:nvGraphicFramePr>
        <p:xfrm>
          <a:off x="295275" y="1204913"/>
          <a:ext cx="11639550" cy="365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26852" y="1147311"/>
            <a:ext cx="13382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/>
              <a:t>History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9807" y="4540030"/>
            <a:ext cx="66323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/>
              <a:t>Implications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08382" y="4994261"/>
            <a:ext cx="11775231" cy="15260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340B represents critical revenue to fund the daily operations and patient care services of not-for-profit HTCs</a:t>
            </a:r>
          </a:p>
          <a:p>
            <a:r>
              <a:rPr lang="en-US" dirty="0"/>
              <a:t>Lower drug acquisition costs garnered through discounted 340B purchasing can be passed onto the payer and are competitive with offered by contracted specialty pharmacies</a:t>
            </a:r>
          </a:p>
          <a:p>
            <a:r>
              <a:rPr lang="en-US" dirty="0"/>
              <a:t>This use of 340B drug pricing departs drastically from the oncology space, where health systems owning practices profit significantly from the discount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550223"/>
            <a:ext cx="26103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CE=covered entity</a:t>
            </a:r>
          </a:p>
        </p:txBody>
      </p:sp>
    </p:spTree>
    <p:extLst>
      <p:ext uri="{BB962C8B-B14F-4D97-AF65-F5344CB8AC3E}">
        <p14:creationId xmlns:p14="http://schemas.microsoft.com/office/powerpoint/2010/main" val="1610244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Differential Role and Benefit of 340B Discount Drug Pricing for HTCs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1452013"/>
              </p:ext>
            </p:extLst>
          </p:nvPr>
        </p:nvGraphicFramePr>
        <p:xfrm>
          <a:off x="342900" y="1336675"/>
          <a:ext cx="11506200" cy="5216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9918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101601"/>
            <a:ext cx="10582275" cy="927100"/>
          </a:xfrm>
        </p:spPr>
        <p:txBody>
          <a:bodyPr>
            <a:noAutofit/>
          </a:bodyPr>
          <a:lstStyle/>
          <a:p>
            <a:r>
              <a:rPr lang="en-US" dirty="0"/>
              <a:t>HTCs Rely on 340B Income to Support Uncompensated 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438901"/>
            <a:ext cx="8626475" cy="382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Trujillo M, et al. Presented at the WFH 2016 World Congress, July 24-28, 2016, Orlando, FL.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6146801"/>
            <a:ext cx="3429001" cy="2740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N=31 HTCs with established 340B programs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94875253"/>
              </p:ext>
            </p:extLst>
          </p:nvPr>
        </p:nvGraphicFramePr>
        <p:xfrm>
          <a:off x="467139" y="1441174"/>
          <a:ext cx="11211339" cy="4591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95882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8571604"/>
              </p:ext>
            </p:extLst>
          </p:nvPr>
        </p:nvGraphicFramePr>
        <p:xfrm>
          <a:off x="1739900" y="2101850"/>
          <a:ext cx="9652000" cy="463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340B Income Also Supports Staffing for Uncompensated Outpatient and Follow-up Visits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73838"/>
            <a:ext cx="8626475" cy="284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Trujillo M, et al. Presented at the WFH 2016 World Congress, July 24-28, 2016, Orlando, FL.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6201834"/>
            <a:ext cx="3429001" cy="2740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N=31 HTCs with established 340B programs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457700" y="1390650"/>
            <a:ext cx="3240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Outpatient and Follow-Up Visits</a:t>
            </a:r>
          </a:p>
        </p:txBody>
      </p:sp>
      <p:sp>
        <p:nvSpPr>
          <p:cNvPr id="4" name="Oval 3"/>
          <p:cNvSpPr/>
          <p:nvPr/>
        </p:nvSpPr>
        <p:spPr>
          <a:xfrm>
            <a:off x="3895726" y="2390775"/>
            <a:ext cx="4210050" cy="32575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4450" y="1769409"/>
            <a:ext cx="3190776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340b funding needed to provide these critical non-billable services</a:t>
            </a:r>
          </a:p>
        </p:txBody>
      </p:sp>
      <p:cxnSp>
        <p:nvCxnSpPr>
          <p:cNvPr id="8" name="Straight Arrow Connector 7"/>
          <p:cNvCxnSpPr>
            <a:stCxn id="11" idx="3"/>
            <a:endCxn id="4" idx="1"/>
          </p:cNvCxnSpPr>
          <p:nvPr/>
        </p:nvCxnSpPr>
        <p:spPr>
          <a:xfrm>
            <a:off x="3705226" y="2061797"/>
            <a:ext cx="807048" cy="8060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0643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The Majority of HTCs Support Unreimbursed Care Coordination and Case Management Almost Entirely with 340B Income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6572250"/>
            <a:ext cx="8626475" cy="285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Trujillo M, et al. Presented at the WFH 2016 World Congress, July 24-28, 2016, Orlando, FL.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239000" y="6324158"/>
            <a:ext cx="3429001" cy="27401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N=31 HTCs with established 340B programs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726993"/>
              </p:ext>
            </p:extLst>
          </p:nvPr>
        </p:nvGraphicFramePr>
        <p:xfrm>
          <a:off x="3095626" y="1585913"/>
          <a:ext cx="8553449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3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88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31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44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Hemophilia Treatment Center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#</a:t>
                      </a:r>
                      <a:r>
                        <a:rPr lang="en-US" sz="1600" baseline="0" dirty="0"/>
                        <a:t> of Encounters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 of HTCs</a:t>
                      </a:r>
                      <a:r>
                        <a:rPr lang="en-US" sz="1600" baseline="0" dirty="0"/>
                        <a:t> Reporting ≥90% 340B Funded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593">
                <a:tc gridSpan="3">
                  <a:txBody>
                    <a:bodyPr/>
                    <a:lstStyle/>
                    <a:p>
                      <a:r>
                        <a:rPr lang="en-US" sz="1600" b="1" dirty="0"/>
                        <a:t>Telephone Triage Urgent/Emergent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Mean Encounters per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1,968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Total Encounters 29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57,072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593">
                <a:tc gridSpan="3">
                  <a:txBody>
                    <a:bodyPr/>
                    <a:lstStyle/>
                    <a:p>
                      <a:r>
                        <a:rPr lang="en-US" sz="1600" b="1" dirty="0"/>
                        <a:t>Medical Care Coordination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Mean</a:t>
                      </a:r>
                      <a:r>
                        <a:rPr lang="en-US" sz="1600" baseline="0" dirty="0"/>
                        <a:t> Encounters per HTC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2,088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Total Encounters 30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62,640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2593">
                <a:tc gridSpan="3">
                  <a:txBody>
                    <a:bodyPr/>
                    <a:lstStyle/>
                    <a:p>
                      <a:r>
                        <a:rPr lang="en-US" sz="1600" b="1" dirty="0"/>
                        <a:t>Care Management/Psychosocial/Vocational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Mean Encounters per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Total Encounters 30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28,800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2593">
                <a:tc gridSpan="3">
                  <a:txBody>
                    <a:bodyPr/>
                    <a:lstStyle/>
                    <a:p>
                      <a:r>
                        <a:rPr lang="en-US" sz="1600" b="1" dirty="0"/>
                        <a:t>Patient Education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Mean Encounters per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2593">
                <a:tc>
                  <a:txBody>
                    <a:bodyPr/>
                    <a:lstStyle/>
                    <a:p>
                      <a:r>
                        <a:rPr lang="en-US" sz="1600" dirty="0"/>
                        <a:t>Annual Total Encounters 30 HTC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15,480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75260" y="2655332"/>
            <a:ext cx="2781300" cy="24636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These unreimbursed, high-touch services and rigorous oversight frequently lead to improved therapeutic adherence and clinical outcomes</a:t>
            </a:r>
          </a:p>
        </p:txBody>
      </p:sp>
    </p:spTree>
    <p:extLst>
      <p:ext uri="{BB962C8B-B14F-4D97-AF65-F5344CB8AC3E}">
        <p14:creationId xmlns:p14="http://schemas.microsoft.com/office/powerpoint/2010/main" val="295294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HTCs Demonstrate Value Across the Medical and Pharmacy Benefits of Payers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14300" y="1358900"/>
            <a:ext cx="8715375" cy="4927600"/>
          </a:xfrm>
        </p:spPr>
        <p:txBody>
          <a:bodyPr>
            <a:normAutofit fontScale="92500" lnSpcReduction="10000"/>
          </a:bodyPr>
          <a:lstStyle/>
          <a:p>
            <a:pPr marL="0" indent="0" eaLnBrk="0" hangingPunct="0">
              <a:lnSpc>
                <a:spcPct val="120000"/>
              </a:lnSpc>
              <a:buNone/>
            </a:pPr>
            <a:r>
              <a:rPr lang="en-US" dirty="0"/>
              <a:t>HTCs provide comprehensive care, including physical, emotional, psychological, educational, and financial support, often augmented by an integrated pharmacy program</a:t>
            </a:r>
          </a:p>
          <a:p>
            <a:pPr marL="400050" lvl="1">
              <a:lnSpc>
                <a:spcPct val="120000"/>
              </a:lnSpc>
            </a:pPr>
            <a:r>
              <a:rPr lang="en-US" dirty="0"/>
              <a:t>HTCs focus on teaching </a:t>
            </a:r>
            <a:r>
              <a:rPr lang="en-US" b="1" dirty="0">
                <a:solidFill>
                  <a:srgbClr val="FF0000"/>
                </a:solidFill>
              </a:rPr>
              <a:t>self-administration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2100" dirty="0"/>
              <a:t>to promote independence, typically by age 8</a:t>
            </a:r>
          </a:p>
          <a:p>
            <a:pPr marL="400050" lvl="1">
              <a:lnSpc>
                <a:spcPct val="120000"/>
              </a:lnSpc>
            </a:pPr>
            <a:r>
              <a:rPr lang="en-US" dirty="0"/>
              <a:t>Members show </a:t>
            </a:r>
            <a:r>
              <a:rPr lang="en-US" b="1" dirty="0">
                <a:solidFill>
                  <a:srgbClr val="FF0000"/>
                </a:solidFill>
              </a:rPr>
              <a:t>improved health </a:t>
            </a:r>
            <a:r>
              <a:rPr lang="en-US" dirty="0"/>
              <a:t>with reduced costs </a:t>
            </a:r>
            <a:r>
              <a:rPr lang="en-US" sz="2100" dirty="0"/>
              <a:t>by lowering rates of unemployment, emergency room visits, hospital stays, and illness-related time off from work and school</a:t>
            </a:r>
            <a:r>
              <a:rPr lang="en-US" sz="2100" baseline="30000" dirty="0"/>
              <a:t>2</a:t>
            </a:r>
          </a:p>
          <a:p>
            <a:pPr marL="400050" lvl="1">
              <a:lnSpc>
                <a:spcPct val="120000"/>
              </a:lnSpc>
            </a:pPr>
            <a:r>
              <a:rPr lang="en-US" dirty="0"/>
              <a:t>Most members </a:t>
            </a:r>
            <a:r>
              <a:rPr lang="en-US" b="1" dirty="0">
                <a:solidFill>
                  <a:srgbClr val="FF0000"/>
                </a:solidFill>
              </a:rPr>
              <a:t>visit HTCs at least annually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2100" dirty="0"/>
              <a:t>for a comprehensive medical evaluation</a:t>
            </a:r>
          </a:p>
          <a:p>
            <a:pPr marL="400050" lvl="1">
              <a:lnSpc>
                <a:spcPct val="120000"/>
              </a:lnSpc>
            </a:pPr>
            <a:r>
              <a:rPr lang="en-US" dirty="0"/>
              <a:t>Medication </a:t>
            </a:r>
            <a:r>
              <a:rPr lang="en-US" b="1" dirty="0">
                <a:solidFill>
                  <a:srgbClr val="FF0000"/>
                </a:solidFill>
              </a:rPr>
              <a:t>dispensed by a pharmacy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100" dirty="0"/>
              <a:t>associated with an HTC can provide competitive pricing</a:t>
            </a:r>
          </a:p>
          <a:p>
            <a:pPr eaLnBrk="0" hangingPunct="0">
              <a:lnSpc>
                <a:spcPct val="120000"/>
              </a:lnSpc>
            </a:pP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8754834" y="1591734"/>
            <a:ext cx="2887011" cy="2009592"/>
          </a:xfrm>
          <a:prstGeom prst="rect">
            <a:avLst/>
          </a:prstGeom>
          <a:solidFill>
            <a:srgbClr val="D223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square" anchor="ctr">
            <a:noAutofit/>
          </a:bodyPr>
          <a:lstStyle>
            <a:lvl1pPr algn="ctr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defRPr sz="1000">
                <a:solidFill>
                  <a:schemeClr val="bg1"/>
                </a:solidFill>
                <a:latin typeface="Arial" pitchFamily="34" charset="0"/>
                <a:ea typeface="MS PGothic"/>
                <a:cs typeface="MS PGothic"/>
              </a:defRPr>
            </a:lvl9pPr>
          </a:lstStyle>
          <a:p>
            <a:pPr>
              <a:spcBef>
                <a:spcPct val="0"/>
              </a:spcBef>
              <a:buClrTx/>
            </a:pPr>
            <a:r>
              <a:rPr lang="en-US" sz="2800" b="1" dirty="0">
                <a:solidFill>
                  <a:srgbClr val="FFFFFF"/>
                </a:solidFill>
                <a:latin typeface="+mn-lt"/>
              </a:rPr>
              <a:t>~</a:t>
            </a:r>
            <a:r>
              <a:rPr lang="en-US" sz="3200" b="1" dirty="0">
                <a:solidFill>
                  <a:srgbClr val="FFFFFF"/>
                </a:solidFill>
                <a:latin typeface="+mn-lt"/>
              </a:rPr>
              <a:t>70%-80%</a:t>
            </a:r>
            <a:r>
              <a:rPr lang="en-US" sz="2000" dirty="0">
                <a:solidFill>
                  <a:srgbClr val="FFFFFF"/>
                </a:solidFill>
                <a:latin typeface="+mn-lt"/>
              </a:rPr>
              <a:t/>
            </a:r>
            <a:br>
              <a:rPr lang="en-US" sz="2000" dirty="0">
                <a:solidFill>
                  <a:srgbClr val="FFFFFF"/>
                </a:solidFill>
                <a:latin typeface="+mn-lt"/>
              </a:rPr>
            </a:br>
            <a:r>
              <a:rPr lang="en-US" sz="2000" dirty="0">
                <a:solidFill>
                  <a:srgbClr val="FFFFFF"/>
                </a:solidFill>
                <a:latin typeface="+mn-lt"/>
              </a:rPr>
              <a:t>of individuals with hemophilia are </a:t>
            </a:r>
            <a:br>
              <a:rPr lang="en-US" sz="2000" dirty="0">
                <a:solidFill>
                  <a:srgbClr val="FFFFFF"/>
                </a:solidFill>
                <a:latin typeface="+mn-lt"/>
              </a:rPr>
            </a:br>
            <a:r>
              <a:rPr lang="en-US" sz="2000" dirty="0">
                <a:solidFill>
                  <a:srgbClr val="FFFFFF"/>
                </a:solidFill>
                <a:latin typeface="+mn-lt"/>
              </a:rPr>
              <a:t>under the care of an HTC</a:t>
            </a:r>
            <a:r>
              <a:rPr lang="en-US" sz="2000" baseline="30000" dirty="0">
                <a:solidFill>
                  <a:srgbClr val="FFFFFF"/>
                </a:solidFill>
                <a:latin typeface="+mn-lt"/>
              </a:rPr>
              <a:t>1</a:t>
            </a:r>
            <a:endParaRPr lang="en-US" sz="40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550223"/>
            <a:ext cx="9593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94">
              <a:defRPr/>
            </a:pPr>
            <a:r>
              <a:rPr lang="en-US" sz="1400" dirty="0">
                <a:latin typeface="Calibri"/>
                <a:cs typeface="ＭＳ Ｐゴシック"/>
              </a:rPr>
              <a:t>1. Baker JR, et al., </a:t>
            </a:r>
            <a:r>
              <a:rPr lang="en-US" sz="1400" i="1" dirty="0">
                <a:latin typeface="Calibri"/>
                <a:cs typeface="ＭＳ Ｐゴシック"/>
              </a:rPr>
              <a:t>Am J Public Health. </a:t>
            </a:r>
            <a:r>
              <a:rPr lang="en-US" sz="1400" dirty="0">
                <a:latin typeface="Calibri"/>
                <a:cs typeface="ＭＳ Ｐゴシック"/>
              </a:rPr>
              <a:t>2005;95:1910–1916. 2. Smith PS, Levine PH. </a:t>
            </a:r>
            <a:r>
              <a:rPr lang="en-US" sz="1400" i="1" dirty="0">
                <a:latin typeface="Calibri"/>
                <a:cs typeface="ＭＳ Ｐゴシック"/>
              </a:rPr>
              <a:t>Am J Public Health. </a:t>
            </a:r>
            <a:r>
              <a:rPr lang="en-US" sz="1400" dirty="0">
                <a:latin typeface="Calibri"/>
                <a:cs typeface="ＭＳ Ｐゴシック"/>
              </a:rPr>
              <a:t>1984;74(6):616-7.</a:t>
            </a:r>
            <a:endParaRPr lang="en-US" sz="1400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174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Cost of Hemophilia Care can be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High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232350990"/>
              </p:ext>
            </p:extLst>
          </p:nvPr>
        </p:nvGraphicFramePr>
        <p:xfrm>
          <a:off x="149031" y="1481700"/>
          <a:ext cx="1184223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811560"/>
            <a:ext cx="6718041" cy="1046440"/>
          </a:xfrm>
          <a:prstGeom prst="rect">
            <a:avLst/>
          </a:prstGeom>
        </p:spPr>
        <p:txBody>
          <a:bodyPr wrap="square" tIns="91440" bIns="91440">
            <a:spAutoFit/>
          </a:bodyPr>
          <a:lstStyle/>
          <a:p>
            <a:r>
              <a:rPr lang="en-US" sz="1400" dirty="0"/>
              <a:t>1. Brown SA, et al. </a:t>
            </a:r>
            <a:r>
              <a:rPr lang="en-US" sz="1400" i="1" dirty="0"/>
              <a:t>Haemophilia</a:t>
            </a:r>
            <a:r>
              <a:rPr lang="en-US" sz="1400" dirty="0"/>
              <a:t>. 2005;11:64-72.</a:t>
            </a:r>
          </a:p>
          <a:p>
            <a:r>
              <a:rPr lang="en-US" sz="1400" dirty="0"/>
              <a:t>2. Globe DR, et al. </a:t>
            </a:r>
            <a:r>
              <a:rPr lang="en-US" sz="1400" i="1" dirty="0"/>
              <a:t>Haemophilia</a:t>
            </a:r>
            <a:r>
              <a:rPr lang="en-US" sz="1400" dirty="0"/>
              <a:t>. 2003;9:325-331.</a:t>
            </a:r>
          </a:p>
          <a:p>
            <a:r>
              <a:rPr lang="en-US" sz="1400" dirty="0"/>
              <a:t>3. </a:t>
            </a:r>
            <a:r>
              <a:rPr lang="fr-FR" sz="1400" dirty="0"/>
              <a:t>Guh S, et al. </a:t>
            </a:r>
            <a:r>
              <a:rPr lang="fr-FR" sz="1400" i="1" dirty="0"/>
              <a:t>Haemophilia</a:t>
            </a:r>
            <a:r>
              <a:rPr lang="fr-FR" sz="1400" dirty="0"/>
              <a:t>. 2012;18(2):268-275.</a:t>
            </a:r>
          </a:p>
          <a:p>
            <a:r>
              <a:rPr lang="en-US" sz="1400" dirty="0"/>
              <a:t>4. Zhou ZY, et al. </a:t>
            </a:r>
            <a:r>
              <a:rPr lang="en-US" sz="1400" i="1" dirty="0"/>
              <a:t>J Med Econ</a:t>
            </a:r>
            <a:r>
              <a:rPr lang="en-US" sz="1400" dirty="0"/>
              <a:t>. 2015;18(6):457-65.</a:t>
            </a:r>
          </a:p>
        </p:txBody>
      </p:sp>
    </p:spTree>
    <p:extLst>
      <p:ext uri="{BB962C8B-B14F-4D97-AF65-F5344CB8AC3E}">
        <p14:creationId xmlns:p14="http://schemas.microsoft.com/office/powerpoint/2010/main" val="336447941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Care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Joint arthropathy</a:t>
            </a:r>
          </a:p>
          <a:p>
            <a:pPr lvl="1"/>
            <a:r>
              <a:rPr lang="en-US" dirty="0"/>
              <a:t>Management of acute and chronic pain</a:t>
            </a:r>
          </a:p>
          <a:p>
            <a:pPr lvl="1"/>
            <a:r>
              <a:rPr lang="en-US" dirty="0"/>
              <a:t>Physical therapy to improve mobility</a:t>
            </a:r>
          </a:p>
          <a:p>
            <a:r>
              <a:rPr lang="en-US" dirty="0"/>
              <a:t>Treatment plans to maintain hemostasis</a:t>
            </a:r>
          </a:p>
          <a:p>
            <a:pPr lvl="1"/>
            <a:r>
              <a:rPr lang="en-US" dirty="0"/>
              <a:t>Pre- and post-dental procedures</a:t>
            </a:r>
          </a:p>
          <a:p>
            <a:pPr lvl="2"/>
            <a:r>
              <a:rPr lang="en-US" dirty="0"/>
              <a:t>Up to 7 days </a:t>
            </a:r>
          </a:p>
          <a:p>
            <a:pPr lvl="1"/>
            <a:r>
              <a:rPr lang="en-US" dirty="0"/>
              <a:t>Pre- and post-surgical procedures</a:t>
            </a:r>
          </a:p>
          <a:p>
            <a:pPr lvl="2"/>
            <a:r>
              <a:rPr lang="en-US" dirty="0"/>
              <a:t>Length of treatment depends on procedure</a:t>
            </a:r>
          </a:p>
          <a:p>
            <a:pPr lvl="1"/>
            <a:r>
              <a:rPr lang="en-US" dirty="0"/>
              <a:t>Related to Trauma</a:t>
            </a:r>
          </a:p>
          <a:p>
            <a:pPr lvl="1"/>
            <a:r>
              <a:rPr lang="en-US" dirty="0"/>
              <a:t>Routine colonoscopy</a:t>
            </a:r>
          </a:p>
          <a:p>
            <a:r>
              <a:rPr lang="en-US" dirty="0"/>
              <a:t>Psychosocial support</a:t>
            </a:r>
          </a:p>
          <a:p>
            <a:pPr lvl="1"/>
            <a:r>
              <a:rPr lang="en-US" dirty="0"/>
              <a:t>Mental health</a:t>
            </a:r>
          </a:p>
          <a:p>
            <a:pPr lvl="1"/>
            <a:r>
              <a:rPr lang="en-US" dirty="0"/>
              <a:t>Academic and vocational issues</a:t>
            </a:r>
          </a:p>
        </p:txBody>
      </p:sp>
    </p:spTree>
    <p:extLst>
      <p:ext uri="{BB962C8B-B14F-4D97-AF65-F5344CB8AC3E}">
        <p14:creationId xmlns:p14="http://schemas.microsoft.com/office/powerpoint/2010/main" val="1787511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Specialized Care Needs </a:t>
            </a:r>
            <a:r>
              <a:rPr lang="en-US" sz="2800" dirty="0"/>
              <a:t>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Weight management</a:t>
            </a:r>
          </a:p>
          <a:p>
            <a:pPr lvl="1"/>
            <a:r>
              <a:rPr lang="en-US" dirty="0"/>
              <a:t>Treatment is weight based</a:t>
            </a:r>
          </a:p>
          <a:p>
            <a:pPr lvl="2"/>
            <a:r>
              <a:rPr lang="en-US" dirty="0"/>
              <a:t>Cost are lower for patients with ideal body weight versus overweight/obese</a:t>
            </a:r>
          </a:p>
          <a:p>
            <a:pPr lvl="1"/>
            <a:r>
              <a:rPr lang="en-US" dirty="0"/>
              <a:t>Increased weight causes stress on lower extremity joint disease</a:t>
            </a:r>
          </a:p>
          <a:p>
            <a:r>
              <a:rPr lang="en-US" dirty="0"/>
              <a:t>Research</a:t>
            </a:r>
          </a:p>
          <a:p>
            <a:pPr lvl="1"/>
            <a:r>
              <a:rPr lang="en-US" dirty="0"/>
              <a:t>Track outcomes over time</a:t>
            </a:r>
          </a:p>
          <a:p>
            <a:r>
              <a:rPr lang="en-US" dirty="0"/>
              <a:t>Prevention</a:t>
            </a:r>
          </a:p>
          <a:p>
            <a:pPr lvl="1"/>
            <a:r>
              <a:rPr lang="en-US" dirty="0"/>
              <a:t>Cardiovascular health</a:t>
            </a:r>
          </a:p>
          <a:p>
            <a:pPr lvl="2"/>
            <a:r>
              <a:rPr lang="en-US" dirty="0"/>
              <a:t>Routine medications such as ASA may be contraindicated </a:t>
            </a:r>
          </a:p>
          <a:p>
            <a:pPr lvl="1"/>
            <a:r>
              <a:rPr lang="en-US" dirty="0"/>
              <a:t>Dental</a:t>
            </a:r>
          </a:p>
          <a:p>
            <a:pPr lvl="2"/>
            <a:r>
              <a:rPr lang="en-US" dirty="0"/>
              <a:t>Preventative care decreases need for costly procedures</a:t>
            </a:r>
          </a:p>
          <a:p>
            <a:r>
              <a:rPr lang="en-US" dirty="0"/>
              <a:t>Insurance</a:t>
            </a:r>
          </a:p>
          <a:p>
            <a:pPr lvl="1"/>
            <a:r>
              <a:rPr lang="en-US" dirty="0"/>
              <a:t>Navigating copays, deductibles, etc.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0223"/>
            <a:ext cx="33646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ASA=acetylsalicylic acid/aspirin</a:t>
            </a:r>
          </a:p>
        </p:txBody>
      </p:sp>
    </p:spTree>
    <p:extLst>
      <p:ext uri="{BB962C8B-B14F-4D97-AF65-F5344CB8AC3E}">
        <p14:creationId xmlns:p14="http://schemas.microsoft.com/office/powerpoint/2010/main" val="3794374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Key Cost Variable Is Amount of Factor Replacement Therapy Required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457890"/>
            <a:ext cx="3474028" cy="400110"/>
          </a:xfrm>
          <a:prstGeom prst="rect">
            <a:avLst/>
          </a:prstGeom>
          <a:noFill/>
        </p:spPr>
        <p:txBody>
          <a:bodyPr wrap="none" lIns="91440" tIns="91440" rIns="91440" bIns="91440" rtlCol="0">
            <a:spAutoFit/>
          </a:bodyPr>
          <a:lstStyle/>
          <a:p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Zhou Z-Y, et al. </a:t>
            </a:r>
            <a:r>
              <a:rPr lang="de-DE" sz="1400" i="1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J Med Econ</a:t>
            </a: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. 2015;</a:t>
            </a:r>
            <a:r>
              <a:rPr lang="en-US" sz="1400" dirty="0">
                <a:cs typeface="Arial" panose="020B0604020202020204" pitchFamily="34" charset="0"/>
              </a:rPr>
              <a:t>18:457-465</a:t>
            </a: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.</a:t>
            </a:r>
            <a:endParaRPr lang="en-US" sz="1400" b="1" dirty="0">
              <a:solidFill>
                <a:srgbClr val="000000"/>
              </a:solidFill>
              <a:ea typeface="ＭＳ Ｐゴシック" charset="0"/>
              <a:cs typeface="Arial" panose="020B0604020202020204" pitchFamily="34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623049034"/>
              </p:ext>
            </p:extLst>
          </p:nvPr>
        </p:nvGraphicFramePr>
        <p:xfrm>
          <a:off x="933651" y="1762225"/>
          <a:ext cx="10558914" cy="4359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 rot="16200000">
            <a:off x="-1667133" y="3414306"/>
            <a:ext cx="47200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Total medical and indirect costs per year ($)</a:t>
            </a:r>
          </a:p>
        </p:txBody>
      </p:sp>
      <p:sp>
        <p:nvSpPr>
          <p:cNvPr id="9" name="Oval 8"/>
          <p:cNvSpPr/>
          <p:nvPr/>
        </p:nvSpPr>
        <p:spPr>
          <a:xfrm>
            <a:off x="2754430" y="3906253"/>
            <a:ext cx="838200" cy="762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54%</a:t>
            </a:r>
          </a:p>
        </p:txBody>
      </p:sp>
      <p:sp>
        <p:nvSpPr>
          <p:cNvPr id="12" name="Oval 11"/>
          <p:cNvSpPr/>
          <p:nvPr/>
        </p:nvSpPr>
        <p:spPr>
          <a:xfrm>
            <a:off x="9753600" y="1552876"/>
            <a:ext cx="838200" cy="76200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Arial" panose="020B0604020202020204" pitchFamily="34" charset="0"/>
              </a:rPr>
              <a:t>94%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367816" y="1983606"/>
            <a:ext cx="6083166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Nearly all spending for severe cases is due to factor costs compared to approximately half for mild cases</a:t>
            </a:r>
          </a:p>
        </p:txBody>
      </p:sp>
    </p:spTree>
    <p:extLst>
      <p:ext uri="{BB962C8B-B14F-4D97-AF65-F5344CB8AC3E}">
        <p14:creationId xmlns:p14="http://schemas.microsoft.com/office/powerpoint/2010/main" val="282363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dirty="0"/>
              <a:t>Prophylaxis and Inhibitors Contribute Significantly to Annualized Factor Costs</a:t>
            </a:r>
          </a:p>
        </p:txBody>
      </p:sp>
      <p:graphicFrame>
        <p:nvGraphicFramePr>
          <p:cNvPr id="6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83712194"/>
              </p:ext>
            </p:extLst>
          </p:nvPr>
        </p:nvGraphicFramePr>
        <p:xfrm>
          <a:off x="1220853" y="1573633"/>
          <a:ext cx="10206037" cy="391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027003"/>
            <a:ext cx="5617029" cy="830997"/>
          </a:xfrm>
          <a:prstGeom prst="rect">
            <a:avLst/>
          </a:prstGeom>
          <a:noFill/>
        </p:spPr>
        <p:txBody>
          <a:bodyPr wrap="square" lIns="91440" tIns="91440" rIns="91440" bIns="91440">
            <a:spAutoFit/>
          </a:bodyPr>
          <a:lstStyle/>
          <a:p>
            <a:pPr>
              <a:defRPr/>
            </a:pPr>
            <a:r>
              <a:rPr lang="en-US" sz="1400" dirty="0">
                <a:cs typeface="Arial" panose="020B0604020202020204" pitchFamily="34" charset="0"/>
              </a:rPr>
              <a:t>Reference prices: Medicare Average Sales Price.</a:t>
            </a:r>
          </a:p>
          <a:p>
            <a:pPr>
              <a:defRPr/>
            </a:pPr>
            <a:r>
              <a:rPr lang="en-US" sz="1400" dirty="0">
                <a:cs typeface="Arial" panose="020B0604020202020204" pitchFamily="34" charset="0"/>
              </a:rPr>
              <a:t>Data from Hemophilia Utilization Group Study (HUGS). 2011.</a:t>
            </a:r>
          </a:p>
          <a:p>
            <a:pPr>
              <a:defRPr/>
            </a:pP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Zhou Z-Y, et al. </a:t>
            </a:r>
            <a:r>
              <a:rPr lang="de-DE" sz="1400" i="1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J Med Econ</a:t>
            </a:r>
            <a:r>
              <a:rPr lang="de-DE" sz="1400" dirty="0">
                <a:solidFill>
                  <a:srgbClr val="000000"/>
                </a:solidFill>
                <a:ea typeface="ＭＳ Ｐゴシック" charset="0"/>
                <a:cs typeface="Arial" panose="020B0604020202020204" pitchFamily="34" charset="0"/>
              </a:rPr>
              <a:t>. 2015;</a:t>
            </a:r>
            <a:r>
              <a:rPr lang="en-US" sz="1400" dirty="0">
                <a:solidFill>
                  <a:prstClr val="black"/>
                </a:solidFill>
                <a:cs typeface="Arial" panose="020B0604020202020204" pitchFamily="34" charset="0"/>
              </a:rPr>
              <a:t>18:457-465.</a:t>
            </a:r>
            <a:endParaRPr lang="en-US" sz="1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45794" y="1277340"/>
            <a:ext cx="3984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cs typeface="Arial" panose="020B0604020202020204" pitchFamily="34" charset="0"/>
              </a:rPr>
              <a:t>Factor Costs in Hemophilia A*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-567171" y="3072143"/>
            <a:ext cx="3021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cs typeface="Arial" panose="020B0604020202020204" pitchFamily="34" charset="0"/>
              </a:rPr>
              <a:t>Annual per patient cost ($)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726230" y="5416618"/>
            <a:ext cx="8007757" cy="307777"/>
            <a:chOff x="3353017" y="5715001"/>
            <a:chExt cx="6848723" cy="307777"/>
          </a:xfrm>
        </p:grpSpPr>
        <p:sp>
          <p:nvSpPr>
            <p:cNvPr id="9" name="TextBox 8"/>
            <p:cNvSpPr txBox="1"/>
            <p:nvPr/>
          </p:nvSpPr>
          <p:spPr>
            <a:xfrm>
              <a:off x="3353017" y="5715001"/>
              <a:ext cx="56923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cs typeface="Arial" panose="020B0604020202020204" pitchFamily="34" charset="0"/>
                </a:rPr>
                <a:t>(n=74)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921803" y="5715001"/>
              <a:ext cx="5692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cs typeface="Arial" panose="020B0604020202020204" pitchFamily="34" charset="0"/>
                </a:rPr>
                <a:t>(n=35)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63494" y="5715001"/>
              <a:ext cx="5692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cs typeface="Arial" panose="020B0604020202020204" pitchFamily="34" charset="0"/>
                </a:rPr>
                <a:t>(n=67)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23196" y="5715001"/>
              <a:ext cx="6473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cs typeface="Arial" panose="020B0604020202020204" pitchFamily="34" charset="0"/>
                </a:rPr>
                <a:t>(n=123)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632506" y="5715001"/>
              <a:ext cx="5692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cs typeface="Arial" panose="020B0604020202020204" pitchFamily="34" charset="0"/>
                </a:rPr>
                <a:t>(n=16)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7492481" y="1174376"/>
            <a:ext cx="4170601" cy="51278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812773"/>
            <a:ext cx="3118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cs typeface="Arial" panose="020B0604020202020204" pitchFamily="34" charset="0"/>
              </a:rPr>
              <a:t>*Factor costs in hemophilia B are similar</a:t>
            </a:r>
          </a:p>
        </p:txBody>
      </p:sp>
    </p:spTree>
    <p:extLst>
      <p:ext uri="{BB962C8B-B14F-4D97-AF65-F5344CB8AC3E}">
        <p14:creationId xmlns:p14="http://schemas.microsoft.com/office/powerpoint/2010/main" val="24016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Value of HTC-delivered Care For Payers is Threefold </a:t>
            </a:r>
          </a:p>
        </p:txBody>
      </p:sp>
      <p:sp>
        <p:nvSpPr>
          <p:cNvPr id="12" name="Oval 11"/>
          <p:cNvSpPr>
            <a:spLocks noChangeAspect="1"/>
          </p:cNvSpPr>
          <p:nvPr/>
        </p:nvSpPr>
        <p:spPr bwMode="auto">
          <a:xfrm>
            <a:off x="3455116" y="1511212"/>
            <a:ext cx="2165967" cy="2165967"/>
          </a:xfrm>
          <a:prstGeom prst="ellipse">
            <a:avLst/>
          </a:prstGeom>
          <a:solidFill>
            <a:schemeClr val="accent5">
              <a:alpha val="32000"/>
            </a:schemeClr>
          </a:solidFill>
          <a:ln w="3175" cap="flat" cmpd="sng" algn="ctr">
            <a:solidFill>
              <a:srgbClr val="213680">
                <a:alpha val="86000"/>
              </a:srgbClr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18288" tIns="18288" rIns="18288" bIns="18288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/>
              <a:t>Care Model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6599704" y="1512844"/>
            <a:ext cx="2144246" cy="2144247"/>
          </a:xfrm>
          <a:prstGeom prst="ellipse">
            <a:avLst/>
          </a:prstGeom>
          <a:solidFill>
            <a:schemeClr val="accent1">
              <a:alpha val="32000"/>
            </a:schemeClr>
          </a:solidFill>
          <a:ln w="3175" cap="flat" cmpd="sng" algn="ctr">
            <a:solidFill>
              <a:schemeClr val="accent1">
                <a:alpha val="8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kern="0" dirty="0">
                <a:solidFill>
                  <a:srgbClr val="000000"/>
                </a:solidFill>
              </a:rPr>
              <a:t>340B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5176812" y="1726312"/>
            <a:ext cx="1938686" cy="1863349"/>
            <a:chOff x="4007256" y="2046972"/>
            <a:chExt cx="1315353" cy="1315353"/>
          </a:xfrm>
        </p:grpSpPr>
        <p:sp>
          <p:nvSpPr>
            <p:cNvPr id="16" name="Oval 15"/>
            <p:cNvSpPr>
              <a:spLocks noChangeAspect="1"/>
            </p:cNvSpPr>
            <p:nvPr/>
          </p:nvSpPr>
          <p:spPr bwMode="auto">
            <a:xfrm>
              <a:off x="4007256" y="2046972"/>
              <a:ext cx="1315353" cy="1315353"/>
            </a:xfrm>
            <a:prstGeom prst="ellipse">
              <a:avLst/>
            </a:prstGeom>
            <a:solidFill>
              <a:schemeClr val="accent3">
                <a:alpha val="32000"/>
              </a:schemeClr>
            </a:solidFill>
            <a:ln w="3175" cap="flat" cmpd="sng" algn="ctr">
              <a:solidFill>
                <a:srgbClr val="213680">
                  <a:alpha val="86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 b="1" kern="0" dirty="0">
                <a:solidFill>
                  <a:srgbClr val="00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45521" y="2529959"/>
              <a:ext cx="785465" cy="2607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b="1" kern="0" dirty="0">
                  <a:solidFill>
                    <a:srgbClr val="000000"/>
                  </a:solidFill>
                </a:rPr>
                <a:t>Outcomes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1800226" y="3876676"/>
            <a:ext cx="2513709" cy="28007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Hemophilia as a rare, chronic disease requiring expert multidisciplinary care over the course of a lifetime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The breadth and depth of ancillary services provided by HTCs is unparalleled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3324228" y="2692400"/>
            <a:ext cx="178879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2295525" y="2695575"/>
            <a:ext cx="1028700" cy="11811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94864" y="3886201"/>
            <a:ext cx="2996690" cy="2798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/>
              <a:t>The role and implications of 340B discount drug pricing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Competitive drug acquisition costs and shared savings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700" dirty="0"/>
              <a:t>Benefits of an integrated pharmacy model</a:t>
            </a:r>
          </a:p>
          <a:p>
            <a:pPr marL="0" lvl="2"/>
            <a:endParaRPr lang="en-US" sz="1600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7208836" y="2692400"/>
            <a:ext cx="1676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883651" y="2692400"/>
            <a:ext cx="1320223" cy="117955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538099" y="3886200"/>
            <a:ext cx="2670738" cy="2798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5827398" y="2716110"/>
            <a:ext cx="510540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091640" y="2716110"/>
            <a:ext cx="0" cy="117009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689472" y="3901960"/>
            <a:ext cx="261237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Evidence supports improved outcomes associated with comprehensive care delivered by HTCs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en-US" sz="1700" dirty="0"/>
              <a:t>Improved care quality and outcomes favor improved cost management</a:t>
            </a:r>
          </a:p>
        </p:txBody>
      </p:sp>
    </p:spTree>
    <p:extLst>
      <p:ext uri="{BB962C8B-B14F-4D97-AF65-F5344CB8AC3E}">
        <p14:creationId xmlns:p14="http://schemas.microsoft.com/office/powerpoint/2010/main" val="349635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HTCs are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Critical in the Management of Patients with Bleeding Disorders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756455"/>
              </p:ext>
            </p:extLst>
          </p:nvPr>
        </p:nvGraphicFramePr>
        <p:xfrm>
          <a:off x="2006601" y="2413000"/>
          <a:ext cx="859790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2822656" y="1733034"/>
            <a:ext cx="233589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sz="3600" u="sng" dirty="0"/>
              <a:t>Hemophilia</a:t>
            </a:r>
          </a:p>
        </p:txBody>
      </p:sp>
      <p:sp>
        <p:nvSpPr>
          <p:cNvPr id="5" name="Rectangle 4"/>
          <p:cNvSpPr/>
          <p:nvPr/>
        </p:nvSpPr>
        <p:spPr>
          <a:xfrm>
            <a:off x="7752399" y="1745734"/>
            <a:ext cx="1114536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en-US" sz="3600" u="sng" dirty="0"/>
              <a:t>HTCs</a:t>
            </a:r>
          </a:p>
        </p:txBody>
      </p:sp>
    </p:spTree>
    <p:extLst>
      <p:ext uri="{BB962C8B-B14F-4D97-AF65-F5344CB8AC3E}">
        <p14:creationId xmlns:p14="http://schemas.microsoft.com/office/powerpoint/2010/main" val="11972365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61&quot;&gt;&lt;/object&gt;&lt;object type=&quot;2&quot; unique_id=&quot;10062&quot;&gt;&lt;object type=&quot;3&quot; unique_id=&quot;10069&quot;&gt;&lt;property id=&quot;20148&quot; value=&quot;5&quot;/&gt;&lt;property id=&quot;20300&quot; value=&quot;Slide 1&quot;/&gt;&lt;property id=&quot;20307&quot; value=&quot;257&quot;/&gt;&lt;/object&gt;&lt;object type=&quot;3&quot; unique_id=&quot;10241&quot;&gt;&lt;property id=&quot;20148&quot; value=&quot;5&quot;/&gt;&lt;property id=&quot;20300&quot; value=&quot;Slide 2 - &amp;quot;Hemophilia Represents Significant Resource Utilization Despite a Very Low Disease Prevalence&amp;quot;&quot;/&gt;&lt;property id=&quot;20307&quot; value=&quot;259&quot;/&gt;&lt;/object&gt;&lt;object type=&quot;3&quot; unique_id=&quot;10242&quot;&gt;&lt;property id=&quot;20148&quot; value=&quot;5&quot;/&gt;&lt;property id=&quot;20300&quot; value=&quot;Slide 3 - &amp;quot;Total Cost of Hemophilia Care can be High&amp;quot;&quot;/&gt;&lt;property id=&quot;20307&quot; value=&quot;260&quot;/&gt;&lt;/object&gt;&lt;object type=&quot;3&quot; unique_id=&quot;10243&quot;&gt;&lt;property id=&quot;20148&quot; value=&quot;5&quot;/&gt;&lt;property id=&quot;20300&quot; value=&quot;Slide 4 - &amp;quot;Specialized Care Needs&amp;quot;&quot;/&gt;&lt;property id=&quot;20307&quot; value=&quot;261&quot;/&gt;&lt;/object&gt;&lt;object type=&quot;3&quot; unique_id=&quot;10244&quot;&gt;&lt;property id=&quot;20148&quot; value=&quot;5&quot;/&gt;&lt;property id=&quot;20300&quot; value=&quot;Slide 5 - &amp;quot;Specialized Care Needs (continued)&amp;quot;&quot;/&gt;&lt;property id=&quot;20307&quot; value=&quot;262&quot;/&gt;&lt;/object&gt;&lt;object type=&quot;3&quot; unique_id=&quot;10245&quot;&gt;&lt;property id=&quot;20148&quot; value=&quot;5&quot;/&gt;&lt;property id=&quot;20300&quot; value=&quot;Slide 6 - &amp;quot;Key Cost Variable Is Amount of Factor Replacement Therapy Required&amp;quot;&quot;/&gt;&lt;property id=&quot;20307&quot; value=&quot;263&quot;/&gt;&lt;/object&gt;&lt;object type=&quot;3&quot; unique_id=&quot;10246&quot;&gt;&lt;property id=&quot;20148&quot; value=&quot;5&quot;/&gt;&lt;property id=&quot;20300&quot; value=&quot;Slide 7 - &amp;quot;Prophylaxis and Inhibitors Contribute Significantly to Annualized Factor Costs&amp;quot;&quot;/&gt;&lt;property id=&quot;20307&quot; value=&quot;264&quot;/&gt;&lt;/object&gt;&lt;object type=&quot;3&quot; unique_id=&quot;10247&quot;&gt;&lt;property id=&quot;20148&quot; value=&quot;5&quot;/&gt;&lt;property id=&quot;20300&quot; value=&quot;Slide 8 - &amp;quot;The Value of HTC-delivered Care For Payers is Threefold &amp;quot;&quot;/&gt;&lt;property id=&quot;20307&quot; value=&quot;265&quot;/&gt;&lt;/object&gt;&lt;object type=&quot;3&quot; unique_id=&quot;10248&quot;&gt;&lt;property id=&quot;20148&quot; value=&quot;5&quot;/&gt;&lt;property id=&quot;20300&quot; value=&quot;Slide 9 - &amp;quot;HTCs are Critical in the Management of Patients with Bleeding Disorders&amp;quot;&quot;/&gt;&lt;property id=&quot;20307&quot; value=&quot;266&quot;/&gt;&lt;/object&gt;&lt;object type=&quot;3&quot; unique_id=&quot;10249&quot;&gt;&lt;property id=&quot;20148&quot; value=&quot;5&quot;/&gt;&lt;property id=&quot;20300&quot; value=&quot;Slide 10 - &amp;quot;The NHF-McMaster Guideline on Care Models Highlights the Importance of Integrated Care for Hemophilia&amp;quot;&quot;/&gt;&lt;property id=&quot;20307&quot; value=&quot;267&quot;/&gt;&lt;/object&gt;&lt;object type=&quot;3&quot; unique_id=&quot;10250&quot;&gt;&lt;property id=&quot;20148&quot; value=&quot;5&quot;/&gt;&lt;property id=&quot;20300&quot; value=&quot;Slide 11 - &amp;quot;MASAC Recommendations Place Emphasis on Key Components of HTC Design, Including Expert Multidisciplinary Staff and&quot;/&gt;&lt;property id=&quot;20307&quot; value=&quot;268&quot;/&gt;&lt;/object&gt;&lt;object type=&quot;3&quot; unique_id=&quot;10251&quot;&gt;&lt;property id=&quot;20148&quot; value=&quot;5&quot;/&gt;&lt;property id=&quot;20300&quot; value=&quot;Slide 12 - &amp;quot;HTC Care Team: Bleeding Disorder Experts  Working in Collaboration &amp;quot;&quot;/&gt;&lt;property id=&quot;20307&quot; value=&quot;269&quot;/&gt;&lt;/object&gt;&lt;object type=&quot;3&quot; unique_id=&quot;10252&quot;&gt;&lt;property id=&quot;20148&quot; value=&quot;5&quot;/&gt;&lt;property id=&quot;20300&quot; value=&quot;Slide 13 - &amp;quot;Improving Hemophilia Patient Outcomes Through the Comprehensive Care Model&amp;quot;&quot;/&gt;&lt;property id=&quot;20307&quot; value=&quot;270&quot;/&gt;&lt;/object&gt;&lt;object type=&quot;3&quot; unique_id=&quot;10253&quot;&gt;&lt;property id=&quot;20148&quot; value=&quot;5&quot;/&gt;&lt;property id=&quot;20300&quot; value=&quot;Slide 14 - &amp;quot;Treatment via HTCs Results in Efficiencies that Drive Improved Outcomes &amp;quot;&quot;/&gt;&lt;property id=&quot;20307&quot; value=&quot;271&quot;/&gt;&lt;/object&gt;&lt;object type=&quot;3&quot; unique_id=&quot;10254&quot;&gt;&lt;property id=&quot;20148&quot; value=&quot;5&quot;/&gt;&lt;property id=&quot;20300&quot; value=&quot;Slide 15 - &amp;quot;Use of HTC Services&amp;quot;&quot;/&gt;&lt;property id=&quot;20307&quot; value=&quot;272&quot;/&gt;&lt;/object&gt;&lt;object type=&quot;3&quot; unique_id=&quot;10255&quot;&gt;&lt;property id=&quot;20148&quot; value=&quot;5&quot;/&gt;&lt;property id=&quot;20300&quot; value=&quot;Slide 16 - &amp;quot;HTC Care Minimizes Hospitalizations for Bleeding Complications&amp;quot;&quot;/&gt;&lt;property id=&quot;20307&quot; value=&quot;273&quot;/&gt;&lt;/object&gt;&lt;object type=&quot;3&quot; unique_id=&quot;10256&quot;&gt;&lt;property id=&quot;20148&quot; value=&quot;5&quot;/&gt;&lt;property id=&quot;20300&quot; value=&quot;Slide 17 - &amp;quot;Patients Receiving Care from an HTC Have Demonstrated a 40% Reduction in Both Mortality and Hospitalization&amp;quot;&quot;/&gt;&lt;property id=&quot;20307&quot; value=&quot;274&quot;/&gt;&lt;/object&gt;&lt;object type=&quot;3&quot; unique_id=&quot;10257&quot;&gt;&lt;property id=&quot;20148&quot; value=&quot;5&quot;/&gt;&lt;property id=&quot;20300&quot; value=&quot;Slide 18 - &amp;quot;Additional Responsibilities of the HTC&amp;quot;&quot;/&gt;&lt;property id=&quot;20307&quot; value=&quot;275&quot;/&gt;&lt;/object&gt;&lt;object type=&quot;3&quot; unique_id=&quot;10258&quot;&gt;&lt;property id=&quot;20148&quot; value=&quot;5&quot;/&gt;&lt;property id=&quot;20300&quot; value=&quot;Slide 19 - &amp;quot;HTCs Help Manage the Cost of Care&amp;quot;&quot;/&gt;&lt;property id=&quot;20307&quot; value=&quot;276&quot;/&gt;&lt;/object&gt;&lt;object type=&quot;3&quot; unique_id=&quot;10259&quot;&gt;&lt;property id=&quot;20148&quot; value=&quot;5&quot;/&gt;&lt;property id=&quot;20300&quot; value=&quot;Slide 20 - &amp;quot;History and Implications of 340B for HTCs and Payers&amp;quot;&quot;/&gt;&lt;property id=&quot;20307&quot; value=&quot;277&quot;/&gt;&lt;/object&gt;&lt;object type=&quot;3&quot; unique_id=&quot;10260&quot;&gt;&lt;property id=&quot;20148&quot; value=&quot;5&quot;/&gt;&lt;property id=&quot;20300&quot; value=&quot;Slide 21 - &amp;quot;The Differential Role and Benefit of 340B Discount Drug Pricing for HTCs&amp;quot;&quot;/&gt;&lt;property id=&quot;20307&quot; value=&quot;278&quot;/&gt;&lt;/object&gt;&lt;object type=&quot;3&quot; unique_id=&quot;10261&quot;&gt;&lt;property id=&quot;20148&quot; value=&quot;5&quot;/&gt;&lt;property id=&quot;20300&quot; value=&quot;Slide 22 - &amp;quot;HTCs Rely on 340B Income to Support Uncompensated Care&amp;quot;&quot;/&gt;&lt;property id=&quot;20307&quot; value=&quot;279&quot;/&gt;&lt;/object&gt;&lt;object type=&quot;3&quot; unique_id=&quot;10262&quot;&gt;&lt;property id=&quot;20148&quot; value=&quot;5&quot;/&gt;&lt;property id=&quot;20300&quot; value=&quot;Slide 23 - &amp;quot;340B Income Also Supports Staffing for Uncompensated Outpatient and Follow-up Visits&amp;quot;&quot;/&gt;&lt;property id=&quot;20307&quot; value=&quot;280&quot;/&gt;&lt;/object&gt;&lt;object type=&quot;3&quot; unique_id=&quot;10263&quot;&gt;&lt;property id=&quot;20148&quot; value=&quot;5&quot;/&gt;&lt;property id=&quot;20300&quot; value=&quot;Slide 24 - &amp;quot;The Majority of HTCs Support Unreimbursed Care Coordination and Case Management Almost Entirely with 340B Income&amp;quot;&quot;/&gt;&lt;property id=&quot;20307&quot; value=&quot;281&quot;/&gt;&lt;/object&gt;&lt;object type=&quot;3&quot; unique_id=&quot;10264&quot;&gt;&lt;property id=&quot;20148&quot; value=&quot;5&quot;/&gt;&lt;property id=&quot;20300&quot; value=&quot;Slide 25 - &amp;quot;HTCs Demonstrate Value Across the Medical and Pharmacy Benefits of Payers&amp;quot;&quot;/&gt;&lt;property id=&quot;20307&quot; value=&quot;282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50&quot;/&gt;&lt;/TableIndex&gt;&lt;/ShapeTextInfo&gt;"/>
  <p:tag name="HTML_SHAPEINFO" val="&lt;ThreeDShapeInfo&gt;&lt;uuid val=&quot;&quot;/&gt;&lt;isInvalidForFieldText val=&quot;0&quot;/&gt;&lt;Image&gt;&lt;filename val=&quot;G:\Impact Education\NHF Annual Meeting\2016\NHF16-ARC2 Provider WS\Content\Pipe_Orlando\Presenter\data\asimages\{883613B5-C1E1-494D-AF3B-48E2D7F2D2C3}_7.png&quot;/&gt;&lt;left val=&quot;3&quot;/&gt;&lt;top val=&quot;514&quot;/&gt;&lt;width val=&quot;558&quot;/&gt;&lt;height val=&quot;26&quot;/&gt;&lt;hasText val=&quot;1&quot;/&gt;&lt;/Image&gt;&lt;/ThreeDShape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MCH20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E2C24"/>
      </a:accent1>
      <a:accent2>
        <a:srgbClr val="E1F3FD"/>
      </a:accent2>
      <a:accent3>
        <a:srgbClr val="C57A5A"/>
      </a:accent3>
      <a:accent4>
        <a:srgbClr val="FFC000"/>
      </a:accent4>
      <a:accent5>
        <a:srgbClr val="08981A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2106</Words>
  <PresentationFormat>Widescreen</PresentationFormat>
  <Paragraphs>317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MS PGothic</vt:lpstr>
      <vt:lpstr>MS PGothic</vt:lpstr>
      <vt:lpstr>Arial</vt:lpstr>
      <vt:lpstr>Calibri</vt:lpstr>
      <vt:lpstr>Calibri Light</vt:lpstr>
      <vt:lpstr>Wingdings</vt:lpstr>
      <vt:lpstr>Office Theme</vt:lpstr>
      <vt:lpstr>PowerPoint Presentation</vt:lpstr>
      <vt:lpstr>Hemophilia Represents Significant Resource Utilization Despite a Very Low Disease Prevalence</vt:lpstr>
      <vt:lpstr>Total Cost of Hemophilia Care can be High</vt:lpstr>
      <vt:lpstr>Specialized Care Needs</vt:lpstr>
      <vt:lpstr>Specialized Care Needs (continued)</vt:lpstr>
      <vt:lpstr>Key Cost Variable Is Amount of Factor Replacement Therapy Required</vt:lpstr>
      <vt:lpstr>Prophylaxis and Inhibitors Contribute Significantly to Annualized Factor Costs</vt:lpstr>
      <vt:lpstr>The Value of HTC-delivered Care For Payers is Threefold </vt:lpstr>
      <vt:lpstr>HTCs are Critical in the Management of Patients with Bleeding Disorders</vt:lpstr>
      <vt:lpstr>The NHF-McMaster Guideline on Care Models Highlights the Importance of Integrated Care for Hemophilia</vt:lpstr>
      <vt:lpstr>MASAC Recommendations Place Emphasis on Key Components of HTC Design, Including Expert Multidisciplinary Staff and Specialized Facilities</vt:lpstr>
      <vt:lpstr>HTC Care Team: Bleeding Disorder Experts  Working in Collaboration </vt:lpstr>
      <vt:lpstr>Improving Hemophilia Patient Outcomes Through the Comprehensive Care Model</vt:lpstr>
      <vt:lpstr>Treatment via HTCs Results in Efficiencies that Drive Improved Outcomes </vt:lpstr>
      <vt:lpstr>Use of HTC Services</vt:lpstr>
      <vt:lpstr>HTC Care Minimizes Hospitalizations for Bleeding Complications</vt:lpstr>
      <vt:lpstr>Patients Receiving Care from an HTC Have Demonstrated a 40% Reduction in Both Mortality and Hospitalization</vt:lpstr>
      <vt:lpstr>Additional Responsibilities of the HTC</vt:lpstr>
      <vt:lpstr>HTCs Help Manage the Cost of Care</vt:lpstr>
      <vt:lpstr>History and Implications of 340B for HTCs and Payers</vt:lpstr>
      <vt:lpstr>The Differential Role and Benefit of 340B Discount Drug Pricing for HTCs</vt:lpstr>
      <vt:lpstr>HTCs Rely on 340B Income to Support Uncompensated Care</vt:lpstr>
      <vt:lpstr>340B Income Also Supports Staffing for Uncompensated Outpatient and Follow-up Visits</vt:lpstr>
      <vt:lpstr>The Majority of HTCs Support Unreimbursed Care Coordination and Case Management Almost Entirely with 340B Income</vt:lpstr>
      <vt:lpstr>HTCs Demonstrate Value Across the Medical and Pharmacy Benefits of Payers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2017-08-03T17:33:58Z</dcterms:created>
  <dcterms:modified xsi:type="dcterms:W3CDTF">2017-08-22T17:52:50Z</dcterms:modified>
</cp:coreProperties>
</file>